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3" r:id="rId1"/>
  </p:sldMasterIdLst>
  <p:notesMasterIdLst>
    <p:notesMasterId r:id="rId30"/>
  </p:notesMasterIdLst>
  <p:handoutMasterIdLst>
    <p:handoutMasterId r:id="rId31"/>
  </p:handoutMasterIdLst>
  <p:sldIdLst>
    <p:sldId id="256" r:id="rId2"/>
    <p:sldId id="263" r:id="rId3"/>
    <p:sldId id="257" r:id="rId4"/>
    <p:sldId id="264" r:id="rId5"/>
    <p:sldId id="258" r:id="rId6"/>
    <p:sldId id="260" r:id="rId7"/>
    <p:sldId id="261" r:id="rId8"/>
    <p:sldId id="266" r:id="rId9"/>
    <p:sldId id="271" r:id="rId10"/>
    <p:sldId id="262" r:id="rId11"/>
    <p:sldId id="270" r:id="rId12"/>
    <p:sldId id="265" r:id="rId13"/>
    <p:sldId id="267" r:id="rId14"/>
    <p:sldId id="272" r:id="rId15"/>
    <p:sldId id="268" r:id="rId16"/>
    <p:sldId id="269" r:id="rId17"/>
    <p:sldId id="273" r:id="rId18"/>
    <p:sldId id="275" r:id="rId19"/>
    <p:sldId id="274" r:id="rId20"/>
    <p:sldId id="281" r:id="rId21"/>
    <p:sldId id="276" r:id="rId22"/>
    <p:sldId id="278" r:id="rId23"/>
    <p:sldId id="277" r:id="rId24"/>
    <p:sldId id="280" r:id="rId25"/>
    <p:sldId id="279" r:id="rId26"/>
    <p:sldId id="283" r:id="rId27"/>
    <p:sldId id="282" r:id="rId28"/>
    <p:sldId id="284"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401"/>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4660"/>
  </p:normalViewPr>
  <p:slideViewPr>
    <p:cSldViewPr snapToGrid="0">
      <p:cViewPr varScale="1">
        <p:scale>
          <a:sx n="115" d="100"/>
          <a:sy n="115" d="100"/>
        </p:scale>
        <p:origin x="756" y="108"/>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0FEB7FE-AD60-6D3E-A054-883ED4E4DE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906B993-7CB3-9A65-63B6-2BBFF043358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149F3D-9A1F-4E90-9E4C-4FD9C7427BA1}" type="datetimeFigureOut">
              <a:rPr lang="en-US" smtClean="0"/>
              <a:t>1/22/2024</a:t>
            </a:fld>
            <a:endParaRPr lang="en-US"/>
          </a:p>
        </p:txBody>
      </p:sp>
      <p:sp>
        <p:nvSpPr>
          <p:cNvPr id="4" name="Footer Placeholder 3">
            <a:extLst>
              <a:ext uri="{FF2B5EF4-FFF2-40B4-BE49-F238E27FC236}">
                <a16:creationId xmlns:a16="http://schemas.microsoft.com/office/drawing/2014/main" id="{85FF93B1-B966-1D4C-CAC6-FE6BE5D7AC7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FA6889-726C-3C29-BC68-A7F3075F248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2C0A55-B683-41A8-96AE-835E8ECE4695}" type="slidenum">
              <a:rPr lang="en-US" smtClean="0"/>
              <a:t>‹#›</a:t>
            </a:fld>
            <a:endParaRPr lang="en-US"/>
          </a:p>
        </p:txBody>
      </p:sp>
    </p:spTree>
    <p:extLst>
      <p:ext uri="{BB962C8B-B14F-4D97-AF65-F5344CB8AC3E}">
        <p14:creationId xmlns:p14="http://schemas.microsoft.com/office/powerpoint/2010/main" val="8702167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75CA48-6692-437E-8319-A99520F705E5}" type="datetimeFigureOut">
              <a:rPr lang="en-US" smtClean="0"/>
              <a:t>1/21/2024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953ADB-7E4D-41E2-8F86-1FC11D96F841}" type="slidenum">
              <a:rPr lang="en-US" smtClean="0"/>
              <a:t>‹#›</a:t>
            </a:fld>
            <a:endParaRPr lang="en-US"/>
          </a:p>
        </p:txBody>
      </p:sp>
    </p:spTree>
    <p:extLst>
      <p:ext uri="{BB962C8B-B14F-4D97-AF65-F5344CB8AC3E}">
        <p14:creationId xmlns:p14="http://schemas.microsoft.com/office/powerpoint/2010/main" val="1221590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953ADB-7E4D-41E2-8F86-1FC11D96F841}" type="slidenum">
              <a:rPr lang="en-US" smtClean="0"/>
              <a:t>1</a:t>
            </a:fld>
            <a:endParaRPr lang="en-US"/>
          </a:p>
        </p:txBody>
      </p:sp>
    </p:spTree>
    <p:extLst>
      <p:ext uri="{BB962C8B-B14F-4D97-AF65-F5344CB8AC3E}">
        <p14:creationId xmlns:p14="http://schemas.microsoft.com/office/powerpoint/2010/main" val="629514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261410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6888579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08700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177292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9532636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404236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D57BDD-E64A-4D27-8978-82FFCA18A12C}" type="datetimeFigureOut">
              <a:rPr lang="en-US" smtClean="0"/>
              <a:pPr/>
              <a:t>1/21/2024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7279664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165478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9416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611489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91273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D57BDD-E64A-4D27-8978-82FFCA18A12C}" type="datetimeFigureOut">
              <a:rPr lang="en-US" smtClean="0"/>
              <a:t>1/21/2024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906788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D57BDD-E64A-4D27-8978-82FFCA18A12C}" type="datetimeFigureOut">
              <a:rPr lang="en-US" smtClean="0"/>
              <a:t>1/21/2024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634775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516570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023778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4D57BDD-E64A-4D27-8978-82FFCA18A12C}" type="datetimeFigureOut">
              <a:rPr lang="en-US" smtClean="0"/>
              <a:t>1/21/2024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536392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57BDD-E64A-4D27-8978-82FFCA18A12C}" type="datetimeFigureOut">
              <a:rPr lang="en-US" smtClean="0"/>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854416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4D57BDD-E64A-4D27-8978-82FFCA18A12C}" type="datetimeFigureOut">
              <a:rPr lang="en-US" smtClean="0"/>
              <a:pPr/>
              <a:t>1/21/2024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4216555195"/>
      </p:ext>
    </p:extLst>
  </p:cSld>
  <p:clrMap bg1="dk1" tx1="lt1" bg2="dk2" tx2="lt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raw.githubusercontent.com/reversebrain/salesforce_standard_objects/main/objects.txt"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C0NQR0R/HuntSalesforce/blob/main/report-template.md" TargetMode="External"/><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s://www.securityweek.com/companies-still-exposing-sensitive-data-known-salesforce-misconfiguration/" TargetMode="External"/><Relationship Id="rId3" Type="http://schemas.openxmlformats.org/officeDocument/2006/relationships/hyperlink" Target="https://pentestmag.com/making-small-things-big/" TargetMode="External"/><Relationship Id="rId7" Type="http://schemas.openxmlformats.org/officeDocument/2006/relationships/hyperlink" Target="https://twitter.com/infosec_90/status/1546527585328316421" TargetMode="External"/><Relationship Id="rId2" Type="http://schemas.openxmlformats.org/officeDocument/2006/relationships/hyperlink" Target="https://www.enumerated.ie/index/salesforce" TargetMode="External"/><Relationship Id="rId1" Type="http://schemas.openxmlformats.org/officeDocument/2006/relationships/slideLayout" Target="../slideLayouts/slideLayout2.xml"/><Relationship Id="rId6" Type="http://schemas.openxmlformats.org/officeDocument/2006/relationships/hyperlink" Target="https://help.salesforce.com/s/articleView?id=sf.security_data_access.htm&amp;type=5" TargetMode="External"/><Relationship Id="rId5" Type="http://schemas.openxmlformats.org/officeDocument/2006/relationships/hyperlink" Target="https://www.reconstation.io/blog/salesforce-recon-and-exploitation-toolkit-sret" TargetMode="External"/><Relationship Id="rId4" Type="http://schemas.openxmlformats.org/officeDocument/2006/relationships/hyperlink" Target="https://github.com/Ph33rr/cirrusgo"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095E0-BE56-18A8-E949-07369D74321E}"/>
              </a:ext>
            </a:extLst>
          </p:cNvPr>
          <p:cNvSpPr>
            <a:spLocks noGrp="1"/>
          </p:cNvSpPr>
          <p:nvPr>
            <p:ph type="ctrTitle"/>
          </p:nvPr>
        </p:nvSpPr>
        <p:spPr>
          <a:xfrm>
            <a:off x="7034665" y="526246"/>
            <a:ext cx="7216420" cy="3353162"/>
          </a:xfrm>
        </p:spPr>
        <p:txBody>
          <a:bodyPr>
            <a:normAutofit/>
          </a:bodyPr>
          <a:lstStyle/>
          <a:p>
            <a:r>
              <a:rPr lang="ar-EG" sz="8000" dirty="0">
                <a:latin typeface="GHAITHSANS Black" pitchFamily="50" charset="-78"/>
                <a:ea typeface="GHAITHSANS Black" pitchFamily="50" charset="-78"/>
                <a:cs typeface="GHAITHSANS Black" pitchFamily="50" charset="-78"/>
              </a:rPr>
              <a:t>اصطيـــاد</a:t>
            </a:r>
            <a:br>
              <a:rPr lang="ar-EG" sz="8000" dirty="0">
                <a:latin typeface="GHAITHSANS Black" pitchFamily="50" charset="-78"/>
                <a:ea typeface="GHAITHSANS Black" pitchFamily="50" charset="-78"/>
                <a:cs typeface="GHAITHSANS Black" pitchFamily="50" charset="-78"/>
              </a:rPr>
            </a:br>
            <a:r>
              <a:rPr lang="ar-EG" sz="8000" dirty="0">
                <a:latin typeface="GHAITHSANS Black" pitchFamily="50" charset="-78"/>
                <a:ea typeface="GHAITHSANS Black" pitchFamily="50" charset="-78"/>
                <a:cs typeface="GHAITHSANS Black" pitchFamily="50" charset="-78"/>
              </a:rPr>
              <a:t>ثغرات في</a:t>
            </a:r>
            <a:endParaRPr lang="en-US" sz="8000" dirty="0">
              <a:latin typeface="GHAITHSANS Black" pitchFamily="50" charset="-78"/>
              <a:ea typeface="GHAITHSANS Black" pitchFamily="50" charset="-78"/>
              <a:cs typeface="GHAITHSANS Black" pitchFamily="50" charset="-78"/>
            </a:endParaRPr>
          </a:p>
        </p:txBody>
      </p:sp>
      <p:sp>
        <p:nvSpPr>
          <p:cNvPr id="3" name="Subtitle 2">
            <a:extLst>
              <a:ext uri="{FF2B5EF4-FFF2-40B4-BE49-F238E27FC236}">
                <a16:creationId xmlns:a16="http://schemas.microsoft.com/office/drawing/2014/main" id="{B5BEDDCC-0DF8-0EE4-1828-D27267FDD6E1}"/>
              </a:ext>
            </a:extLst>
          </p:cNvPr>
          <p:cNvSpPr>
            <a:spLocks noGrp="1"/>
          </p:cNvSpPr>
          <p:nvPr>
            <p:ph type="subTitle" idx="1"/>
          </p:nvPr>
        </p:nvSpPr>
        <p:spPr>
          <a:xfrm>
            <a:off x="4144166" y="4013562"/>
            <a:ext cx="7743771" cy="849493"/>
          </a:xfrm>
        </p:spPr>
        <p:txBody>
          <a:bodyPr>
            <a:normAutofit/>
          </a:bodyPr>
          <a:lstStyle/>
          <a:p>
            <a:pPr algn="r"/>
            <a:endParaRPr lang="ar-EG" sz="3200" dirty="0"/>
          </a:p>
          <a:p>
            <a:pPr algn="r"/>
            <a:endParaRPr lang="ar-EG" sz="3200" dirty="0"/>
          </a:p>
          <a:p>
            <a:pPr algn="r"/>
            <a:endParaRPr lang="ar-EG" sz="3200" dirty="0"/>
          </a:p>
          <a:p>
            <a:pPr algn="r"/>
            <a:endParaRPr lang="en-US" sz="3200" dirty="0"/>
          </a:p>
        </p:txBody>
      </p:sp>
      <p:sp>
        <p:nvSpPr>
          <p:cNvPr id="6" name="TextBox 5">
            <a:extLst>
              <a:ext uri="{FF2B5EF4-FFF2-40B4-BE49-F238E27FC236}">
                <a16:creationId xmlns:a16="http://schemas.microsoft.com/office/drawing/2014/main" id="{8E026620-8431-14CA-E484-8EC08415DB70}"/>
              </a:ext>
            </a:extLst>
          </p:cNvPr>
          <p:cNvSpPr txBox="1"/>
          <p:nvPr/>
        </p:nvSpPr>
        <p:spPr>
          <a:xfrm>
            <a:off x="7034665" y="4064223"/>
            <a:ext cx="5425211" cy="1200329"/>
          </a:xfrm>
          <a:prstGeom prst="rect">
            <a:avLst/>
          </a:prstGeom>
          <a:noFill/>
        </p:spPr>
        <p:txBody>
          <a:bodyPr wrap="square">
            <a:spAutoFit/>
          </a:bodyPr>
          <a:lstStyle/>
          <a:p>
            <a:r>
              <a:rPr lang="en-US" sz="7200" dirty="0">
                <a:latin typeface="Tw Cen MT Condensed Extra Bold" panose="020B0803020202020204" pitchFamily="34" charset="0"/>
                <a:ea typeface="GHAITHSANS Black" pitchFamily="50" charset="-78"/>
                <a:cs typeface="GHAITHSANS Black" pitchFamily="50" charset="-78"/>
              </a:rPr>
              <a:t>CRMs</a:t>
            </a:r>
            <a:r>
              <a:rPr lang="en-US" sz="7200" dirty="0">
                <a:latin typeface="GHAITHSANS Black" pitchFamily="50" charset="-78"/>
                <a:ea typeface="GHAITHSANS Black" pitchFamily="50" charset="-78"/>
                <a:cs typeface="GHAITHSANS Black" pitchFamily="50" charset="-78"/>
              </a:rPr>
              <a:t> </a:t>
            </a:r>
            <a:r>
              <a:rPr lang="ar-EG" sz="7200" dirty="0">
                <a:latin typeface="GHAITHSANS Black" pitchFamily="50" charset="-78"/>
                <a:ea typeface="GHAITHSANS Black" pitchFamily="50" charset="-78"/>
                <a:cs typeface="GHAITHSANS Black" pitchFamily="50" charset="-78"/>
              </a:rPr>
              <a:t>الــــــ</a:t>
            </a:r>
            <a:endParaRPr lang="en-US" sz="8800" dirty="0"/>
          </a:p>
        </p:txBody>
      </p:sp>
      <p:sp>
        <p:nvSpPr>
          <p:cNvPr id="8" name="TextBox 7">
            <a:extLst>
              <a:ext uri="{FF2B5EF4-FFF2-40B4-BE49-F238E27FC236}">
                <a16:creationId xmlns:a16="http://schemas.microsoft.com/office/drawing/2014/main" id="{4CBDCB5B-8031-96F9-206B-A640D4251FDA}"/>
              </a:ext>
            </a:extLst>
          </p:cNvPr>
          <p:cNvSpPr txBox="1"/>
          <p:nvPr/>
        </p:nvSpPr>
        <p:spPr>
          <a:xfrm>
            <a:off x="8127999" y="5245904"/>
            <a:ext cx="1325033" cy="338554"/>
          </a:xfrm>
          <a:prstGeom prst="rect">
            <a:avLst/>
          </a:prstGeom>
          <a:noFill/>
        </p:spPr>
        <p:txBody>
          <a:bodyPr wrap="square">
            <a:spAutoFit/>
          </a:bodyPr>
          <a:lstStyle/>
          <a:p>
            <a:pPr algn="r"/>
            <a:r>
              <a:rPr lang="ar-EG" sz="1600" dirty="0">
                <a:latin typeface="IBM Plex Sans Arabic" panose="020B0803050203000203" pitchFamily="34" charset="-78"/>
                <a:ea typeface="GHAITHSANS Black" pitchFamily="50" charset="-78"/>
                <a:cs typeface="IBM Plex Sans Arabic" panose="020B0803050203000203" pitchFamily="34" charset="-78"/>
              </a:rPr>
              <a:t>أحمد القرماني</a:t>
            </a:r>
            <a:endParaRPr lang="en-US" sz="1600" dirty="0">
              <a:latin typeface="IBM Plex Sans Arabic" panose="020B0803050203000203" pitchFamily="34" charset="-78"/>
              <a:ea typeface="GHAITHSANS Black" pitchFamily="50" charset="-78"/>
              <a:cs typeface="IBM Plex Sans Arabic" panose="020B0803050203000203" pitchFamily="34" charset="-78"/>
            </a:endParaRPr>
          </a:p>
        </p:txBody>
      </p:sp>
      <p:sp>
        <p:nvSpPr>
          <p:cNvPr id="17" name="AutoShape 2" descr="AI Image - Hotpot.ai - Hotpot.ai">
            <a:extLst>
              <a:ext uri="{FF2B5EF4-FFF2-40B4-BE49-F238E27FC236}">
                <a16:creationId xmlns:a16="http://schemas.microsoft.com/office/drawing/2014/main" id="{C7CCAFC8-9629-179B-5C17-EFECA249997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 name="Picture 19" descr="A child with wings and blue eyes&#10;&#10;Description automatically generated">
            <a:extLst>
              <a:ext uri="{FF2B5EF4-FFF2-40B4-BE49-F238E27FC236}">
                <a16:creationId xmlns:a16="http://schemas.microsoft.com/office/drawing/2014/main" id="{5DB8FEEB-86DA-B794-8650-1BEF437F590B}"/>
              </a:ext>
            </a:extLst>
          </p:cNvPr>
          <p:cNvPicPr>
            <a:picLocks noChangeAspect="1"/>
          </p:cNvPicPr>
          <p:nvPr/>
        </p:nvPicPr>
        <p:blipFill rotWithShape="1">
          <a:blip r:embed="rId3">
            <a:extLst>
              <a:ext uri="{28A0092B-C50C-407E-A947-70E740481C1C}">
                <a14:useLocalDpi xmlns:a14="http://schemas.microsoft.com/office/drawing/2010/main" val="0"/>
              </a:ext>
            </a:extLst>
          </a:blip>
          <a:srcRect l="6458" t="1500" r="4372" b="363"/>
          <a:stretch/>
        </p:blipFill>
        <p:spPr>
          <a:xfrm>
            <a:off x="0" y="0"/>
            <a:ext cx="6274161" cy="6857997"/>
          </a:xfrm>
          <a:prstGeom prst="rect">
            <a:avLst/>
          </a:prstGeom>
        </p:spPr>
      </p:pic>
    </p:spTree>
    <p:extLst>
      <p:ext uri="{BB962C8B-B14F-4D97-AF65-F5344CB8AC3E}">
        <p14:creationId xmlns:p14="http://schemas.microsoft.com/office/powerpoint/2010/main" val="2451867047"/>
      </p:ext>
    </p:extLst>
  </p:cSld>
  <p:clrMapOvr>
    <a:masterClrMapping/>
  </p:clrMapOvr>
  <mc:AlternateContent xmlns:mc="http://schemas.openxmlformats.org/markup-compatibility/2006" xmlns:p14="http://schemas.microsoft.com/office/powerpoint/2010/main">
    <mc:Choice Requires="p14">
      <p:transition spd="slow" p14:dur="2000" advTm="34585"/>
    </mc:Choice>
    <mc:Fallback xmlns="">
      <p:transition spd="slow" advTm="34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6689880" y="444914"/>
            <a:ext cx="9144000" cy="1263649"/>
          </a:xfrm>
        </p:spPr>
        <p:txBody>
          <a:bodyPr/>
          <a:lstStyle/>
          <a:p>
            <a:r>
              <a:rPr lang="en-US" sz="4000" b="1" dirty="0"/>
              <a:t>DNS </a:t>
            </a:r>
            <a:r>
              <a:rPr lang="en-US" sz="4000" b="1" i="0" dirty="0"/>
              <a:t>Enumeration</a:t>
            </a:r>
            <a:endParaRPr lang="en-US" sz="4000" b="1"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2819400" y="1906526"/>
            <a:ext cx="9008706" cy="1015663"/>
          </a:xfrm>
          <a:prstGeom prst="rect">
            <a:avLst/>
          </a:prstGeom>
          <a:noFill/>
        </p:spPr>
        <p:txBody>
          <a:bodyPr wrap="square">
            <a:spAutoFit/>
          </a:bodyPr>
          <a:lstStyle/>
          <a:p>
            <a:pPr lvl="1" algn="r" rtl="1"/>
            <a:r>
              <a:rPr lang="ar-EG" sz="2000" dirty="0">
                <a:latin typeface="Segoe UI Light" panose="020B0502040204020203" pitchFamily="34" charset="0"/>
                <a:cs typeface="Segoe UI Light" panose="020B0502040204020203" pitchFamily="34" charset="0"/>
              </a:rPr>
              <a:t>يمكنك أيـضاً عمل هذه العملـية إذا لم تستطيع التعرف على التقنية المستخدمه باستخدام </a:t>
            </a:r>
            <a:r>
              <a:rPr lang="en-US" sz="2000" dirty="0">
                <a:latin typeface="Segoe UI Light" panose="020B0502040204020203" pitchFamily="34" charset="0"/>
                <a:cs typeface="Segoe UI Light" panose="020B0502040204020203" pitchFamily="34" charset="0"/>
              </a:rPr>
              <a:t>http probing </a:t>
            </a:r>
            <a:r>
              <a:rPr lang="ar-EG" sz="2000" dirty="0">
                <a:latin typeface="Segoe UI Light" panose="020B0502040204020203" pitchFamily="34" charset="0"/>
                <a:cs typeface="Segoe UI Light" panose="020B0502040204020203" pitchFamily="34" charset="0"/>
              </a:rPr>
              <a:t> فحتى تتأكد من ان الدومين او الصبدومين يستخدم تقنــية ال </a:t>
            </a:r>
            <a:r>
              <a:rPr lang="en-US" sz="2000" dirty="0">
                <a:latin typeface="Segoe UI Light" panose="020B0502040204020203" pitchFamily="34" charset="0"/>
                <a:cs typeface="Segoe UI Light" panose="020B0502040204020203" pitchFamily="34" charset="0"/>
              </a:rPr>
              <a:t>CRM</a:t>
            </a:r>
          </a:p>
          <a:p>
            <a:pPr lvl="1" algn="r" rtl="1"/>
            <a:r>
              <a:rPr lang="ar-EG" sz="2000" dirty="0">
                <a:latin typeface="Segoe UI Light" panose="020B0502040204020203" pitchFamily="34" charset="0"/>
                <a:cs typeface="Segoe UI Light" panose="020B0502040204020203" pitchFamily="34" charset="0"/>
              </a:rPr>
              <a:t>نري إذا كان هناك أي </a:t>
            </a:r>
            <a:r>
              <a:rPr lang="en-US" sz="2000" dirty="0">
                <a:latin typeface="Segoe UI Light" panose="020B0502040204020203" pitchFamily="34" charset="0"/>
                <a:cs typeface="Segoe UI Light" panose="020B0502040204020203" pitchFamily="34" charset="0"/>
              </a:rPr>
              <a:t>CNAME </a:t>
            </a:r>
            <a:r>
              <a:rPr lang="ar-EG" sz="2000" dirty="0">
                <a:latin typeface="Segoe UI Light" panose="020B0502040204020203" pitchFamily="34" charset="0"/>
                <a:cs typeface="Segoe UI Light" panose="020B0502040204020203" pitchFamily="34" charset="0"/>
              </a:rPr>
              <a:t> أو </a:t>
            </a:r>
            <a:r>
              <a:rPr lang="en-US" sz="2000" dirty="0">
                <a:latin typeface="Segoe UI Light" panose="020B0502040204020203" pitchFamily="34" charset="0"/>
                <a:cs typeface="Segoe UI Light" panose="020B0502040204020203" pitchFamily="34" charset="0"/>
              </a:rPr>
              <a:t>alias </a:t>
            </a:r>
            <a:r>
              <a:rPr lang="ar-EG" sz="2000" dirty="0">
                <a:latin typeface="Segoe UI Light" panose="020B0502040204020203" pitchFamily="34" charset="0"/>
                <a:cs typeface="Segoe UI Light" panose="020B0502040204020203" pitchFamily="34" charset="0"/>
              </a:rPr>
              <a:t> يحتوي على اسم الـ </a:t>
            </a:r>
            <a:r>
              <a:rPr lang="en-US" sz="2000" dirty="0">
                <a:latin typeface="Segoe UI Light" panose="020B0502040204020203" pitchFamily="34" charset="0"/>
                <a:cs typeface="Segoe UI Light" panose="020B0502040204020203" pitchFamily="34" charset="0"/>
              </a:rPr>
              <a:t>CRM</a:t>
            </a:r>
          </a:p>
        </p:txBody>
      </p:sp>
      <p:pic>
        <p:nvPicPr>
          <p:cNvPr id="6" name="Picture 5">
            <a:extLst>
              <a:ext uri="{FF2B5EF4-FFF2-40B4-BE49-F238E27FC236}">
                <a16:creationId xmlns:a16="http://schemas.microsoft.com/office/drawing/2014/main" id="{BD370637-2A68-4994-7BA8-397A166A0E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214" y="3616609"/>
            <a:ext cx="7976512" cy="1139501"/>
          </a:xfrm>
          <a:prstGeom prst="rect">
            <a:avLst/>
          </a:prstGeom>
        </p:spPr>
      </p:pic>
      <p:pic>
        <p:nvPicPr>
          <p:cNvPr id="11" name="Picture 10">
            <a:extLst>
              <a:ext uri="{FF2B5EF4-FFF2-40B4-BE49-F238E27FC236}">
                <a16:creationId xmlns:a16="http://schemas.microsoft.com/office/drawing/2014/main" id="{C8A9B5E3-F2D3-80BC-96C9-EBF6308D80F7}"/>
              </a:ext>
            </a:extLst>
          </p:cNvPr>
          <p:cNvPicPr>
            <a:picLocks noChangeAspect="1"/>
          </p:cNvPicPr>
          <p:nvPr/>
        </p:nvPicPr>
        <p:blipFill rotWithShape="1">
          <a:blip r:embed="rId3"/>
          <a:srcRect t="6409"/>
          <a:stretch/>
        </p:blipFill>
        <p:spPr>
          <a:xfrm>
            <a:off x="872214" y="4936162"/>
            <a:ext cx="8109741" cy="1417719"/>
          </a:xfrm>
          <a:prstGeom prst="rect">
            <a:avLst/>
          </a:prstGeom>
        </p:spPr>
      </p:pic>
    </p:spTree>
    <p:extLst>
      <p:ext uri="{BB962C8B-B14F-4D97-AF65-F5344CB8AC3E}">
        <p14:creationId xmlns:p14="http://schemas.microsoft.com/office/powerpoint/2010/main" val="1417040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7508694" y="442898"/>
            <a:ext cx="9144000" cy="1263649"/>
          </a:xfrm>
        </p:spPr>
        <p:txBody>
          <a:bodyPr/>
          <a:lstStyle/>
          <a:p>
            <a:r>
              <a:rPr lang="en-US" b="1" dirty="0">
                <a:solidFill>
                  <a:schemeClr val="tx1"/>
                </a:solidFill>
              </a:rPr>
              <a:t>Nuclei Recon</a:t>
            </a:r>
            <a:endParaRPr lang="en-US"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5577840" y="2385603"/>
            <a:ext cx="6260749" cy="1000274"/>
          </a:xfrm>
          <a:prstGeom prst="rect">
            <a:avLst/>
          </a:prstGeom>
          <a:noFill/>
        </p:spPr>
        <p:txBody>
          <a:bodyPr wrap="square">
            <a:spAutoFit/>
          </a:bodyPr>
          <a:lstStyle/>
          <a:p>
            <a:pPr algn="r" defTabSz="914400" rtl="1">
              <a:lnSpc>
                <a:spcPct val="90000"/>
              </a:lnSpc>
              <a:spcAft>
                <a:spcPts val="600"/>
              </a:spcAft>
            </a:pPr>
            <a:r>
              <a:rPr lang="ar-EG" sz="2000" dirty="0">
                <a:latin typeface="Segoe UI Light" panose="020B0502040204020203" pitchFamily="34" charset="0"/>
                <a:cs typeface="Segoe UI Light" panose="020B0502040204020203" pitchFamily="34" charset="0"/>
              </a:rPr>
              <a:t>استخـدام </a:t>
            </a:r>
            <a:r>
              <a:rPr lang="en-US" sz="2000" dirty="0">
                <a:latin typeface="Segoe UI Light" panose="020B0502040204020203" pitchFamily="34" charset="0"/>
                <a:cs typeface="Segoe UI Light" panose="020B0502040204020203" pitchFamily="34" charset="0"/>
              </a:rPr>
              <a:t> Nuclei </a:t>
            </a:r>
            <a:r>
              <a:rPr lang="ar-EG" sz="2000" dirty="0">
                <a:latin typeface="Segoe UI Light" panose="020B0502040204020203" pitchFamily="34" charset="0"/>
                <a:cs typeface="Segoe UI Light" panose="020B0502040204020203" pitchFamily="34" charset="0"/>
              </a:rPr>
              <a:t>وعمل فحص عن طريق التمبلت </a:t>
            </a:r>
            <a:r>
              <a:rPr lang="en-US" sz="2000" dirty="0">
                <a:latin typeface="Segoe UI Light" panose="020B0502040204020203" pitchFamily="34" charset="0"/>
                <a:cs typeface="Segoe UI Light" panose="020B0502040204020203" pitchFamily="34" charset="0"/>
              </a:rPr>
              <a:t>yaml</a:t>
            </a:r>
            <a:br>
              <a:rPr lang="en-US" sz="2000" dirty="0">
                <a:latin typeface="Segoe UI Light" panose="020B0502040204020203" pitchFamily="34" charset="0"/>
                <a:cs typeface="Segoe UI Light" panose="020B0502040204020203" pitchFamily="34" charset="0"/>
              </a:rPr>
            </a:br>
            <a:r>
              <a:rPr lang="ar-EG" sz="2000" dirty="0">
                <a:latin typeface="Segoe UI Light" panose="020B0502040204020203" pitchFamily="34" charset="0"/>
                <a:cs typeface="Segoe UI Light" panose="020B0502040204020203" pitchFamily="34" charset="0"/>
              </a:rPr>
              <a:t>وفحص جميع الـ </a:t>
            </a:r>
            <a:r>
              <a:rPr lang="en-US" sz="2000" dirty="0">
                <a:latin typeface="Segoe UI Light" panose="020B0502040204020203" pitchFamily="34" charset="0"/>
                <a:cs typeface="Segoe UI Light" panose="020B0502040204020203" pitchFamily="34" charset="0"/>
              </a:rPr>
              <a:t>Subdomains </a:t>
            </a:r>
            <a:r>
              <a:rPr lang="ar-EG" sz="2000" dirty="0">
                <a:latin typeface="Segoe UI Light" panose="020B0502040204020203" pitchFamily="34" charset="0"/>
                <a:cs typeface="Segoe UI Light" panose="020B0502040204020203" pitchFamily="34" charset="0"/>
              </a:rPr>
              <a:t> لنري هل يتم استخدام </a:t>
            </a:r>
          </a:p>
          <a:p>
            <a:pPr algn="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Salesforce CRM </a:t>
            </a:r>
            <a:r>
              <a:rPr lang="ar-EG" sz="2000" dirty="0">
                <a:latin typeface="Segoe UI Light" panose="020B0502040204020203" pitchFamily="34" charset="0"/>
                <a:cs typeface="Segoe UI Light" panose="020B0502040204020203" pitchFamily="34" charset="0"/>
              </a:rPr>
              <a:t> ام لا</a:t>
            </a:r>
            <a:endParaRPr lang="en-US" sz="2000" dirty="0">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F42CA6E9-D70A-B234-E776-8F537B436F87}"/>
              </a:ext>
            </a:extLst>
          </p:cNvPr>
          <p:cNvSpPr txBox="1"/>
          <p:nvPr/>
        </p:nvSpPr>
        <p:spPr>
          <a:xfrm>
            <a:off x="4659629" y="6463098"/>
            <a:ext cx="10621347" cy="276999"/>
          </a:xfrm>
          <a:prstGeom prst="rect">
            <a:avLst/>
          </a:prstGeom>
          <a:noFill/>
        </p:spPr>
        <p:txBody>
          <a:bodyPr wrap="square">
            <a:spAutoFit/>
          </a:bodyPr>
          <a:lstStyle/>
          <a:p>
            <a:pPr marL="285750" indent="-285750">
              <a:buFont typeface="Arial" panose="020B0604020202020204" pitchFamily="34" charset="0"/>
              <a:buChar char="•"/>
            </a:pPr>
            <a:r>
              <a:rPr lang="en-US" sz="1200" b="0" i="0" dirty="0">
                <a:effectLst/>
                <a:latin typeface="Segoe UI Light" panose="020B0502040204020203" pitchFamily="34" charset="0"/>
                <a:cs typeface="Segoe UI Light" panose="020B0502040204020203" pitchFamily="34" charset="0"/>
              </a:rPr>
              <a:t>https://github.com/projectdiscovery/nuclei-templates/blob/master/misconfiguration/salesforce-aura.yaml</a:t>
            </a:r>
            <a:endParaRPr lang="en-US" sz="1200" dirty="0"/>
          </a:p>
        </p:txBody>
      </p:sp>
      <p:pic>
        <p:nvPicPr>
          <p:cNvPr id="7" name="Picture 6">
            <a:extLst>
              <a:ext uri="{FF2B5EF4-FFF2-40B4-BE49-F238E27FC236}">
                <a16:creationId xmlns:a16="http://schemas.microsoft.com/office/drawing/2014/main" id="{01FB3C81-3ABF-07EC-B7F4-991059531E76}"/>
              </a:ext>
            </a:extLst>
          </p:cNvPr>
          <p:cNvPicPr>
            <a:picLocks noChangeAspect="1"/>
          </p:cNvPicPr>
          <p:nvPr/>
        </p:nvPicPr>
        <p:blipFill rotWithShape="1">
          <a:blip r:embed="rId2"/>
          <a:srcRect r="29135"/>
          <a:stretch/>
        </p:blipFill>
        <p:spPr>
          <a:xfrm>
            <a:off x="353411" y="806439"/>
            <a:ext cx="4150286" cy="5388620"/>
          </a:xfrm>
          <a:prstGeom prst="rect">
            <a:avLst/>
          </a:prstGeom>
        </p:spPr>
      </p:pic>
      <p:sp>
        <p:nvSpPr>
          <p:cNvPr id="12" name="TextBox 11">
            <a:extLst>
              <a:ext uri="{FF2B5EF4-FFF2-40B4-BE49-F238E27FC236}">
                <a16:creationId xmlns:a16="http://schemas.microsoft.com/office/drawing/2014/main" id="{740FA202-D9D6-559C-F2E9-4857FBE8A75C}"/>
              </a:ext>
            </a:extLst>
          </p:cNvPr>
          <p:cNvSpPr txBox="1"/>
          <p:nvPr/>
        </p:nvSpPr>
        <p:spPr>
          <a:xfrm>
            <a:off x="4109085" y="3941081"/>
            <a:ext cx="7639050" cy="341632"/>
          </a:xfrm>
          <a:prstGeom prst="rect">
            <a:avLst/>
          </a:prstGeom>
          <a:noFill/>
        </p:spPr>
        <p:txBody>
          <a:bodyPr wrap="square">
            <a:spAutoFit/>
          </a:bodyPr>
          <a:lstStyle/>
          <a:p>
            <a:pPr algn="r" defTabSz="914400" rtl="1">
              <a:lnSpc>
                <a:spcPct val="90000"/>
              </a:lnSpc>
              <a:spcAft>
                <a:spcPts val="600"/>
              </a:spcAft>
            </a:pPr>
            <a:r>
              <a:rPr lang="en-US" dirty="0">
                <a:latin typeface="Segoe UI Light" panose="020B0502040204020203" pitchFamily="34" charset="0"/>
                <a:cs typeface="Segoe UI Light" panose="020B0502040204020203" pitchFamily="34" charset="0"/>
              </a:rPr>
              <a:t>Cat all-subdomains.txt | httpx | nuclei –tags salesforce</a:t>
            </a:r>
            <a:endParaRPr lang="en-US" sz="1800" dirty="0">
              <a:latin typeface="Segoe UI Light" panose="020B0502040204020203" pitchFamily="34" charset="0"/>
              <a:cs typeface="Segoe UI Light" panose="020B0502040204020203" pitchFamily="34" charset="0"/>
            </a:endParaRPr>
          </a:p>
        </p:txBody>
      </p:sp>
      <p:sp>
        <p:nvSpPr>
          <p:cNvPr id="15" name="TextBox 14">
            <a:extLst>
              <a:ext uri="{FF2B5EF4-FFF2-40B4-BE49-F238E27FC236}">
                <a16:creationId xmlns:a16="http://schemas.microsoft.com/office/drawing/2014/main" id="{62604ACD-5712-D032-CA61-7F40AB15899B}"/>
              </a:ext>
            </a:extLst>
          </p:cNvPr>
          <p:cNvSpPr txBox="1"/>
          <p:nvPr/>
        </p:nvSpPr>
        <p:spPr>
          <a:xfrm>
            <a:off x="4109085" y="4542547"/>
            <a:ext cx="7639050" cy="341632"/>
          </a:xfrm>
          <a:prstGeom prst="rect">
            <a:avLst/>
          </a:prstGeom>
          <a:noFill/>
        </p:spPr>
        <p:txBody>
          <a:bodyPr wrap="square">
            <a:spAutoFit/>
          </a:bodyPr>
          <a:lstStyle/>
          <a:p>
            <a:pPr algn="r" defTabSz="914400" rtl="1">
              <a:lnSpc>
                <a:spcPct val="90000"/>
              </a:lnSpc>
              <a:spcAft>
                <a:spcPts val="600"/>
              </a:spcAft>
            </a:pPr>
            <a:r>
              <a:rPr lang="en-US" dirty="0">
                <a:latin typeface="Segoe UI Light" panose="020B0502040204020203" pitchFamily="34" charset="0"/>
                <a:cs typeface="Segoe UI Light" panose="020B0502040204020203" pitchFamily="34" charset="0"/>
              </a:rPr>
              <a:t>Cat all-subdomains.txt | httpx | nuclei –t salesforce-aura.yaml</a:t>
            </a:r>
            <a:endParaRPr lang="en-US" sz="1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04491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6315075" y="392626"/>
            <a:ext cx="4743450" cy="927232"/>
          </a:xfrm>
        </p:spPr>
        <p:txBody>
          <a:bodyPr/>
          <a:lstStyle/>
          <a:p>
            <a:pPr algn="r"/>
            <a:r>
              <a:rPr lang="ar-EG" sz="4400" b="1" dirty="0"/>
              <a:t> </a:t>
            </a:r>
            <a:r>
              <a:rPr lang="en-US" sz="4400" b="1" dirty="0"/>
              <a:t>GitHub</a:t>
            </a:r>
            <a:r>
              <a:rPr lang="ar-EG" sz="4400" b="1" dirty="0"/>
              <a:t> </a:t>
            </a:r>
            <a:r>
              <a:rPr lang="en-US" sz="4400" b="1" dirty="0"/>
              <a:t>Recon </a:t>
            </a:r>
            <a:br>
              <a:rPr lang="ar-EG" sz="4400" b="1" dirty="0"/>
            </a:br>
            <a:endParaRPr lang="en-US" sz="4400" b="1"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5826423" y="2769816"/>
            <a:ext cx="5845964" cy="1015663"/>
          </a:xfrm>
          <a:prstGeom prst="rect">
            <a:avLst/>
          </a:prstGeom>
          <a:noFill/>
        </p:spPr>
        <p:txBody>
          <a:bodyPr wrap="square">
            <a:spAutoFit/>
          </a:bodyPr>
          <a:lstStyle/>
          <a:p>
            <a:pPr lvl="1" algn="r" rtl="1"/>
            <a:r>
              <a:rPr lang="ar-EG" sz="2000" dirty="0">
                <a:solidFill>
                  <a:srgbClr val="D1D5DB"/>
                </a:solidFill>
                <a:latin typeface="Segoe UI Light" panose="020B0502040204020203" pitchFamily="34" charset="0"/>
                <a:cs typeface="Segoe UI Light" panose="020B0502040204020203" pitchFamily="34" charset="0"/>
              </a:rPr>
              <a:t>استخدام </a:t>
            </a:r>
            <a:r>
              <a:rPr lang="en-US" sz="2000" dirty="0">
                <a:solidFill>
                  <a:srgbClr val="D1D5DB"/>
                </a:solidFill>
                <a:latin typeface="Segoe UI Light" panose="020B0502040204020203" pitchFamily="34" charset="0"/>
                <a:cs typeface="Segoe UI Light" panose="020B0502040204020203" pitchFamily="34" charset="0"/>
              </a:rPr>
              <a:t>GitHub </a:t>
            </a:r>
            <a:r>
              <a:rPr lang="ar-EG" sz="2000" dirty="0">
                <a:solidFill>
                  <a:srgbClr val="D1D5DB"/>
                </a:solidFill>
                <a:latin typeface="Segoe UI Light" panose="020B0502040204020203" pitchFamily="34" charset="0"/>
                <a:cs typeface="Segoe UI Light" panose="020B0502040204020203" pitchFamily="34" charset="0"/>
              </a:rPr>
              <a:t> حتى نبحث داخل كل مستودع </a:t>
            </a:r>
          </a:p>
          <a:p>
            <a:pPr lvl="1" algn="r" rtl="1"/>
            <a:r>
              <a:rPr lang="ar-EG" sz="2000" dirty="0">
                <a:solidFill>
                  <a:srgbClr val="D1D5DB"/>
                </a:solidFill>
                <a:latin typeface="Segoe UI Light" panose="020B0502040204020203" pitchFamily="34" charset="0"/>
                <a:cs typeface="Segoe UI Light" panose="020B0502040204020203" pitchFamily="34" charset="0"/>
              </a:rPr>
              <a:t>عن اي </a:t>
            </a:r>
            <a:r>
              <a:rPr lang="en-US" sz="2000" dirty="0">
                <a:solidFill>
                  <a:srgbClr val="D1D5DB"/>
                </a:solidFill>
                <a:latin typeface="Segoe UI Light" panose="020B0502040204020203" pitchFamily="34" charset="0"/>
                <a:cs typeface="Segoe UI Light" panose="020B0502040204020203" pitchFamily="34" charset="0"/>
              </a:rPr>
              <a:t>instances </a:t>
            </a:r>
            <a:r>
              <a:rPr lang="ar-EG" sz="2000" dirty="0">
                <a:solidFill>
                  <a:srgbClr val="D1D5DB"/>
                </a:solidFill>
                <a:latin typeface="Segoe UI Light" panose="020B0502040204020203" pitchFamily="34" charset="0"/>
                <a:cs typeface="Segoe UI Light" panose="020B0502040204020203" pitchFamily="34" charset="0"/>
              </a:rPr>
              <a:t> تسخدم </a:t>
            </a:r>
            <a:r>
              <a:rPr lang="en-US" sz="2000" dirty="0">
                <a:solidFill>
                  <a:srgbClr val="D1D5DB"/>
                </a:solidFill>
                <a:latin typeface="Segoe UI Light" panose="020B0502040204020203" pitchFamily="34" charset="0"/>
                <a:cs typeface="Segoe UI Light" panose="020B0502040204020203" pitchFamily="34" charset="0"/>
              </a:rPr>
              <a:t>salesforce </a:t>
            </a:r>
            <a:r>
              <a:rPr lang="ar-EG" sz="2000" dirty="0">
                <a:solidFill>
                  <a:srgbClr val="D1D5DB"/>
                </a:solidFill>
                <a:latin typeface="Segoe UI Light" panose="020B0502040204020203" pitchFamily="34" charset="0"/>
                <a:cs typeface="Segoe UI Light" panose="020B0502040204020203" pitchFamily="34" charset="0"/>
              </a:rPr>
              <a:t> او غيرهــا </a:t>
            </a:r>
          </a:p>
          <a:p>
            <a:pPr lvl="1" algn="r" rtl="1"/>
            <a:r>
              <a:rPr lang="ar-EG" sz="2000" dirty="0">
                <a:solidFill>
                  <a:srgbClr val="D1D5DB"/>
                </a:solidFill>
                <a:latin typeface="Segoe UI Light" panose="020B0502040204020203" pitchFamily="34" charset="0"/>
                <a:cs typeface="Segoe UI Light" panose="020B0502040204020203" pitchFamily="34" charset="0"/>
              </a:rPr>
              <a:t>من الــ </a:t>
            </a:r>
            <a:r>
              <a:rPr lang="en-US" sz="2000" dirty="0">
                <a:solidFill>
                  <a:srgbClr val="D1D5DB"/>
                </a:solidFill>
                <a:latin typeface="Segoe UI Light" panose="020B0502040204020203" pitchFamily="34" charset="0"/>
                <a:cs typeface="Segoe UI Light" panose="020B0502040204020203" pitchFamily="34" charset="0"/>
              </a:rPr>
              <a:t>CRM </a:t>
            </a:r>
            <a:endParaRPr lang="ar-EG" sz="2000" dirty="0">
              <a:solidFill>
                <a:srgbClr val="D1D5DB"/>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40428F2E-62E4-6FD5-9A4D-803C5E8CC66A}"/>
              </a:ext>
            </a:extLst>
          </p:cNvPr>
          <p:cNvSpPr txBox="1"/>
          <p:nvPr/>
        </p:nvSpPr>
        <p:spPr>
          <a:xfrm>
            <a:off x="2560709" y="130174"/>
            <a:ext cx="6096000" cy="369332"/>
          </a:xfrm>
          <a:prstGeom prst="rect">
            <a:avLst/>
          </a:prstGeom>
          <a:noFill/>
        </p:spPr>
        <p:txBody>
          <a:bodyPr wrap="square">
            <a:spAutoFit/>
          </a:bodyPr>
          <a:lstStyle/>
          <a:p>
            <a:pPr marL="0" indent="0">
              <a:buNone/>
            </a:pPr>
            <a:r>
              <a:rPr lang="en-US" sz="1800" b="1" i="1" dirty="0">
                <a:solidFill>
                  <a:srgbClr val="00D401"/>
                </a:solidFill>
                <a:latin typeface="Söhne"/>
              </a:rPr>
              <a:t>*I like this script*</a:t>
            </a:r>
            <a:endParaRPr lang="en-US" sz="2400" b="1" i="1" dirty="0">
              <a:latin typeface="Söhne"/>
            </a:endParaRPr>
          </a:p>
        </p:txBody>
      </p:sp>
      <p:sp>
        <p:nvSpPr>
          <p:cNvPr id="7" name="TextBox 6">
            <a:extLst>
              <a:ext uri="{FF2B5EF4-FFF2-40B4-BE49-F238E27FC236}">
                <a16:creationId xmlns:a16="http://schemas.microsoft.com/office/drawing/2014/main" id="{46DA2C14-BF17-0EF5-EA48-C73DBE62B507}"/>
              </a:ext>
            </a:extLst>
          </p:cNvPr>
          <p:cNvSpPr txBox="1"/>
          <p:nvPr/>
        </p:nvSpPr>
        <p:spPr>
          <a:xfrm>
            <a:off x="5893098" y="3915374"/>
            <a:ext cx="5845964" cy="707886"/>
          </a:xfrm>
          <a:prstGeom prst="rect">
            <a:avLst/>
          </a:prstGeom>
          <a:noFill/>
        </p:spPr>
        <p:txBody>
          <a:bodyPr wrap="square">
            <a:spAutoFit/>
          </a:bodyPr>
          <a:lstStyle/>
          <a:p>
            <a:pPr lvl="1" algn="r" rtl="1"/>
            <a:r>
              <a:rPr lang="ar-EG" sz="2000" dirty="0">
                <a:solidFill>
                  <a:srgbClr val="D1D5DB"/>
                </a:solidFill>
                <a:latin typeface="Segoe UI Light" panose="020B0502040204020203" pitchFamily="34" charset="0"/>
                <a:cs typeface="Segoe UI Light" panose="020B0502040204020203" pitchFamily="34" charset="0"/>
              </a:rPr>
              <a:t>ادخل الي الحساب الخاص بهم وابحث داخله عن اي </a:t>
            </a:r>
            <a:br>
              <a:rPr lang="ar-EG" sz="2000" dirty="0">
                <a:solidFill>
                  <a:srgbClr val="D1D5DB"/>
                </a:solidFill>
                <a:latin typeface="Segoe UI Light" panose="020B0502040204020203" pitchFamily="34" charset="0"/>
                <a:cs typeface="Segoe UI Light" panose="020B0502040204020203" pitchFamily="34" charset="0"/>
              </a:rPr>
            </a:br>
            <a:r>
              <a:rPr lang="en-US" sz="2000" dirty="0">
                <a:solidFill>
                  <a:srgbClr val="D1D5DB"/>
                </a:solidFill>
                <a:latin typeface="Segoe UI Light" panose="020B0502040204020203" pitchFamily="34" charset="0"/>
                <a:cs typeface="Segoe UI Light" panose="020B0502040204020203" pitchFamily="34" charset="0"/>
              </a:rPr>
              <a:t>CRM instances </a:t>
            </a:r>
            <a:r>
              <a:rPr lang="ar-EG" sz="2000" dirty="0">
                <a:solidFill>
                  <a:srgbClr val="D1D5DB"/>
                </a:solidFill>
                <a:latin typeface="Segoe UI Light" panose="020B0502040204020203" pitchFamily="34" charset="0"/>
                <a:cs typeface="Segoe UI Light" panose="020B0502040204020203" pitchFamily="34" charset="0"/>
              </a:rPr>
              <a:t> بهــذه الطريقة</a:t>
            </a:r>
          </a:p>
        </p:txBody>
      </p:sp>
      <p:pic>
        <p:nvPicPr>
          <p:cNvPr id="4" name="Picture 3">
            <a:extLst>
              <a:ext uri="{FF2B5EF4-FFF2-40B4-BE49-F238E27FC236}">
                <a16:creationId xmlns:a16="http://schemas.microsoft.com/office/drawing/2014/main" id="{B55B8D62-23A9-1434-69CE-1A3206B57C24}"/>
              </a:ext>
            </a:extLst>
          </p:cNvPr>
          <p:cNvPicPr>
            <a:picLocks noChangeAspect="1"/>
          </p:cNvPicPr>
          <p:nvPr/>
        </p:nvPicPr>
        <p:blipFill rotWithShape="1">
          <a:blip r:embed="rId2"/>
          <a:srcRect l="1" r="29814"/>
          <a:stretch/>
        </p:blipFill>
        <p:spPr>
          <a:xfrm>
            <a:off x="0" y="0"/>
            <a:ext cx="5627929" cy="6858000"/>
          </a:xfrm>
          <a:prstGeom prst="rect">
            <a:avLst/>
          </a:prstGeom>
        </p:spPr>
      </p:pic>
    </p:spTree>
    <p:extLst>
      <p:ext uri="{BB962C8B-B14F-4D97-AF65-F5344CB8AC3E}">
        <p14:creationId xmlns:p14="http://schemas.microsoft.com/office/powerpoint/2010/main" val="3739408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6403623" y="444946"/>
            <a:ext cx="4743450" cy="927232"/>
          </a:xfrm>
        </p:spPr>
        <p:txBody>
          <a:bodyPr/>
          <a:lstStyle/>
          <a:p>
            <a:pPr algn="r"/>
            <a:r>
              <a:rPr lang="ar-EG" b="1" dirty="0"/>
              <a:t> </a:t>
            </a:r>
            <a:r>
              <a:rPr lang="en-US" b="1" dirty="0"/>
              <a:t>Shodan</a:t>
            </a:r>
            <a:r>
              <a:rPr lang="ar-EG" b="1" dirty="0"/>
              <a:t> </a:t>
            </a:r>
            <a:r>
              <a:rPr lang="en-US" b="1" dirty="0"/>
              <a:t>Recon </a:t>
            </a:r>
            <a:br>
              <a:rPr lang="ar-EG" b="1" dirty="0"/>
            </a:br>
            <a:endParaRPr lang="en-US" b="1"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6065986" y="2340260"/>
            <a:ext cx="5845964" cy="1938992"/>
          </a:xfrm>
          <a:prstGeom prst="rect">
            <a:avLst/>
          </a:prstGeom>
          <a:noFill/>
        </p:spPr>
        <p:txBody>
          <a:bodyPr wrap="square">
            <a:spAutoFit/>
          </a:bodyPr>
          <a:lstStyle/>
          <a:p>
            <a:pPr lvl="1" algn="r" rtl="1"/>
            <a:r>
              <a:rPr lang="ar-EG" sz="2000" dirty="0">
                <a:solidFill>
                  <a:srgbClr val="D1D5DB"/>
                </a:solidFill>
                <a:latin typeface="Segoe UI Light" panose="020B0502040204020203" pitchFamily="34" charset="0"/>
                <a:cs typeface="Segoe UI Light" panose="020B0502040204020203" pitchFamily="34" charset="0"/>
              </a:rPr>
              <a:t>نستخدم البحث الخاص ب </a:t>
            </a:r>
            <a:r>
              <a:rPr lang="en-US" sz="2000" dirty="0">
                <a:solidFill>
                  <a:srgbClr val="D1D5DB"/>
                </a:solidFill>
                <a:latin typeface="Segoe UI Light" panose="020B0502040204020203" pitchFamily="34" charset="0"/>
                <a:cs typeface="Segoe UI Light" panose="020B0502040204020203" pitchFamily="34" charset="0"/>
              </a:rPr>
              <a:t>Shodan</a:t>
            </a:r>
          </a:p>
          <a:p>
            <a:pPr lvl="1" algn="r" rtl="1"/>
            <a:r>
              <a:rPr lang="ar-EG" sz="2000" dirty="0">
                <a:solidFill>
                  <a:srgbClr val="D1D5DB"/>
                </a:solidFill>
                <a:latin typeface="Segoe UI Light" panose="020B0502040204020203" pitchFamily="34" charset="0"/>
                <a:cs typeface="Segoe UI Light" panose="020B0502040204020203" pitchFamily="34" charset="0"/>
              </a:rPr>
              <a:t>في الحصــــــول علــــى الـ </a:t>
            </a:r>
            <a:r>
              <a:rPr lang="en-US" sz="2000" dirty="0">
                <a:solidFill>
                  <a:srgbClr val="D1D5DB"/>
                </a:solidFill>
                <a:latin typeface="Segoe UI Light" panose="020B0502040204020203" pitchFamily="34" charset="0"/>
                <a:cs typeface="Segoe UI Light" panose="020B0502040204020203" pitchFamily="34" charset="0"/>
              </a:rPr>
              <a:t>ips </a:t>
            </a:r>
            <a:r>
              <a:rPr lang="ar-EG" sz="2000" dirty="0">
                <a:solidFill>
                  <a:srgbClr val="D1D5DB"/>
                </a:solidFill>
                <a:latin typeface="Segoe UI Light" panose="020B0502040204020203" pitchFamily="34" charset="0"/>
                <a:cs typeface="Segoe UI Light" panose="020B0502040204020203" pitchFamily="34" charset="0"/>
              </a:rPr>
              <a:t> التــــي تم</a:t>
            </a:r>
          </a:p>
          <a:p>
            <a:pPr lvl="1" algn="r" rtl="1"/>
            <a:r>
              <a:rPr lang="ar-EG" sz="2000" dirty="0">
                <a:solidFill>
                  <a:srgbClr val="D1D5DB"/>
                </a:solidFill>
                <a:latin typeface="Segoe UI Light" panose="020B0502040204020203" pitchFamily="34" charset="0"/>
                <a:cs typeface="Segoe UI Light" panose="020B0502040204020203" pitchFamily="34" charset="0"/>
              </a:rPr>
              <a:t>فحصــــهـــا من قبــل </a:t>
            </a:r>
            <a:r>
              <a:rPr lang="en-US" sz="2000" dirty="0">
                <a:solidFill>
                  <a:srgbClr val="D1D5DB"/>
                </a:solidFill>
                <a:latin typeface="Segoe UI Light" panose="020B0502040204020203" pitchFamily="34" charset="0"/>
                <a:cs typeface="Segoe UI Light" panose="020B0502040204020203" pitchFamily="34" charset="0"/>
              </a:rPr>
              <a:t>shodan </a:t>
            </a:r>
            <a:r>
              <a:rPr lang="ar-EG" sz="2000" dirty="0">
                <a:solidFill>
                  <a:srgbClr val="D1D5DB"/>
                </a:solidFill>
                <a:latin typeface="Segoe UI Light" panose="020B0502040204020203" pitchFamily="34" charset="0"/>
                <a:cs typeface="Segoe UI Light" panose="020B0502040204020203" pitchFamily="34" charset="0"/>
              </a:rPr>
              <a:t> ونقــــــــوم</a:t>
            </a:r>
          </a:p>
          <a:p>
            <a:pPr lvl="1" algn="r" rtl="1"/>
            <a:r>
              <a:rPr lang="ar-EG" sz="2000" dirty="0">
                <a:solidFill>
                  <a:srgbClr val="D1D5DB"/>
                </a:solidFill>
                <a:latin typeface="Segoe UI Light" panose="020B0502040204020203" pitchFamily="34" charset="0"/>
                <a:cs typeface="Segoe UI Light" panose="020B0502040204020203" pitchFamily="34" charset="0"/>
              </a:rPr>
              <a:t>بعمل فلتره للـ </a:t>
            </a:r>
            <a:r>
              <a:rPr lang="en-US" sz="2000" dirty="0">
                <a:solidFill>
                  <a:srgbClr val="D1D5DB"/>
                </a:solidFill>
                <a:latin typeface="Segoe UI Light" panose="020B0502040204020203" pitchFamily="34" charset="0"/>
                <a:cs typeface="Segoe UI Light" panose="020B0502040204020203" pitchFamily="34" charset="0"/>
              </a:rPr>
              <a:t>ips </a:t>
            </a:r>
            <a:r>
              <a:rPr lang="ar-EG" sz="2000" dirty="0">
                <a:solidFill>
                  <a:srgbClr val="D1D5DB"/>
                </a:solidFill>
                <a:latin typeface="Segoe UI Light" panose="020B0502040204020203" pitchFamily="34" charset="0"/>
                <a:cs typeface="Segoe UI Light" panose="020B0502040204020203" pitchFamily="34" charset="0"/>
              </a:rPr>
              <a:t> التي تحتــــــوي علــي </a:t>
            </a:r>
          </a:p>
          <a:p>
            <a:pPr lvl="1" algn="r" rtl="1"/>
            <a:r>
              <a:rPr lang="ar-EG" sz="2000" dirty="0">
                <a:solidFill>
                  <a:srgbClr val="D1D5DB"/>
                </a:solidFill>
                <a:latin typeface="Segoe UI Light" panose="020B0502040204020203" pitchFamily="34" charset="0"/>
                <a:cs typeface="Segoe UI Light" panose="020B0502040204020203" pitchFamily="34" charset="0"/>
              </a:rPr>
              <a:t>كلمــــة </a:t>
            </a:r>
            <a:r>
              <a:rPr lang="en-US" sz="2000" dirty="0">
                <a:solidFill>
                  <a:srgbClr val="D1D5DB"/>
                </a:solidFill>
                <a:latin typeface="Segoe UI Light" panose="020B0502040204020203" pitchFamily="34" charset="0"/>
                <a:cs typeface="Segoe UI Light" panose="020B0502040204020203" pitchFamily="34" charset="0"/>
              </a:rPr>
              <a:t>uber </a:t>
            </a:r>
            <a:r>
              <a:rPr lang="ar-EG" sz="2000" dirty="0">
                <a:solidFill>
                  <a:srgbClr val="D1D5DB"/>
                </a:solidFill>
                <a:latin typeface="Segoe UI Light" panose="020B0502040204020203" pitchFamily="34" charset="0"/>
                <a:cs typeface="Segoe UI Light" panose="020B0502040204020203" pitchFamily="34" charset="0"/>
              </a:rPr>
              <a:t> مثـــــــلاً او أي شركــة اخري </a:t>
            </a:r>
          </a:p>
          <a:p>
            <a:pPr lvl="1" algn="r" rtl="1"/>
            <a:r>
              <a:rPr lang="ar-EG" sz="2000" dirty="0">
                <a:solidFill>
                  <a:srgbClr val="D1D5DB"/>
                </a:solidFill>
                <a:latin typeface="Segoe UI Light" panose="020B0502040204020203" pitchFamily="34" charset="0"/>
                <a:cs typeface="Segoe UI Light" panose="020B0502040204020203" pitchFamily="34" charset="0"/>
              </a:rPr>
              <a:t>من خلال هذه الـ </a:t>
            </a:r>
            <a:r>
              <a:rPr lang="en-US" sz="2000" dirty="0">
                <a:solidFill>
                  <a:srgbClr val="D1D5DB"/>
                </a:solidFill>
                <a:latin typeface="Segoe UI Light" panose="020B0502040204020203" pitchFamily="34" charset="0"/>
                <a:cs typeface="Segoe UI Light" panose="020B0502040204020203" pitchFamily="34" charset="0"/>
              </a:rPr>
              <a:t>query </a:t>
            </a:r>
            <a:endParaRPr lang="ar-EG" sz="2000" dirty="0">
              <a:solidFill>
                <a:srgbClr val="D1D5DB"/>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40428F2E-62E4-6FD5-9A4D-803C5E8CC66A}"/>
              </a:ext>
            </a:extLst>
          </p:cNvPr>
          <p:cNvSpPr txBox="1"/>
          <p:nvPr/>
        </p:nvSpPr>
        <p:spPr>
          <a:xfrm>
            <a:off x="2778423" y="935919"/>
            <a:ext cx="6096000" cy="369332"/>
          </a:xfrm>
          <a:prstGeom prst="rect">
            <a:avLst/>
          </a:prstGeom>
          <a:noFill/>
        </p:spPr>
        <p:txBody>
          <a:bodyPr wrap="square">
            <a:spAutoFit/>
          </a:bodyPr>
          <a:lstStyle/>
          <a:p>
            <a:pPr marL="0" indent="0">
              <a:buNone/>
            </a:pPr>
            <a:r>
              <a:rPr lang="en-US" sz="1800" b="1" i="1" dirty="0">
                <a:solidFill>
                  <a:srgbClr val="00D401"/>
                </a:solidFill>
                <a:latin typeface="Söhne"/>
              </a:rPr>
              <a:t>*I like this script*</a:t>
            </a:r>
            <a:endParaRPr lang="en-US" sz="2400" b="1" i="1" dirty="0">
              <a:latin typeface="Söhne"/>
            </a:endParaRPr>
          </a:p>
        </p:txBody>
      </p:sp>
      <p:sp>
        <p:nvSpPr>
          <p:cNvPr id="7" name="TextBox 6">
            <a:extLst>
              <a:ext uri="{FF2B5EF4-FFF2-40B4-BE49-F238E27FC236}">
                <a16:creationId xmlns:a16="http://schemas.microsoft.com/office/drawing/2014/main" id="{46DA2C14-BF17-0EF5-EA48-C73DBE62B507}"/>
              </a:ext>
            </a:extLst>
          </p:cNvPr>
          <p:cNvSpPr txBox="1"/>
          <p:nvPr/>
        </p:nvSpPr>
        <p:spPr>
          <a:xfrm>
            <a:off x="6403623" y="4688378"/>
            <a:ext cx="5508327" cy="707886"/>
          </a:xfrm>
          <a:prstGeom prst="rect">
            <a:avLst/>
          </a:prstGeom>
          <a:noFill/>
        </p:spPr>
        <p:txBody>
          <a:bodyPr wrap="square">
            <a:spAutoFit/>
          </a:bodyPr>
          <a:lstStyle/>
          <a:p>
            <a:pPr lvl="1" algn="r" rtl="1"/>
            <a:r>
              <a:rPr lang="en-US" sz="2000" dirty="0">
                <a:solidFill>
                  <a:srgbClr val="D1D5DB"/>
                </a:solidFill>
                <a:latin typeface="Segoe UI Light" panose="020B0502040204020203" pitchFamily="34" charset="0"/>
                <a:cs typeface="Segoe UI Light" panose="020B0502040204020203" pitchFamily="34" charset="0"/>
              </a:rPr>
              <a:t>ssl.cert.subject.cn:"uber.com" org:"Salesforce.com, Inc."</a:t>
            </a:r>
            <a:endParaRPr lang="ar-EG" sz="2000" dirty="0">
              <a:solidFill>
                <a:srgbClr val="D1D5DB"/>
              </a:solidFill>
              <a:latin typeface="Segoe UI Light" panose="020B0502040204020203" pitchFamily="34" charset="0"/>
              <a:cs typeface="Segoe UI Light" panose="020B0502040204020203" pitchFamily="34" charset="0"/>
            </a:endParaRPr>
          </a:p>
        </p:txBody>
      </p:sp>
      <p:pic>
        <p:nvPicPr>
          <p:cNvPr id="6" name="Picture 5">
            <a:extLst>
              <a:ext uri="{FF2B5EF4-FFF2-40B4-BE49-F238E27FC236}">
                <a16:creationId xmlns:a16="http://schemas.microsoft.com/office/drawing/2014/main" id="{615DFD9E-E8E8-7DE6-F345-A5267F7A3DA2}"/>
              </a:ext>
            </a:extLst>
          </p:cNvPr>
          <p:cNvPicPr>
            <a:picLocks noChangeAspect="1"/>
          </p:cNvPicPr>
          <p:nvPr/>
        </p:nvPicPr>
        <p:blipFill>
          <a:blip r:embed="rId2"/>
          <a:stretch>
            <a:fillRect/>
          </a:stretch>
        </p:blipFill>
        <p:spPr>
          <a:xfrm>
            <a:off x="222159" y="1397524"/>
            <a:ext cx="7199816" cy="4775910"/>
          </a:xfrm>
          <a:prstGeom prst="rect">
            <a:avLst/>
          </a:prstGeom>
        </p:spPr>
      </p:pic>
    </p:spTree>
    <p:extLst>
      <p:ext uri="{BB962C8B-B14F-4D97-AF65-F5344CB8AC3E}">
        <p14:creationId xmlns:p14="http://schemas.microsoft.com/office/powerpoint/2010/main" val="244682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2250700" y="1092500"/>
            <a:ext cx="9344026" cy="2567940"/>
          </a:xfrm>
        </p:spPr>
        <p:txBody>
          <a:bodyPr/>
          <a:lstStyle/>
          <a:p>
            <a:pPr algn="l" rtl="1">
              <a:lnSpc>
                <a:spcPct val="150000"/>
              </a:lnSpc>
            </a:pPr>
            <a:r>
              <a:rPr lang="ar-EG" sz="8800" dirty="0">
                <a:latin typeface="GHAITHSANS Black" pitchFamily="50" charset="-78"/>
                <a:ea typeface="GHAITHSANS Black" pitchFamily="50" charset="-78"/>
                <a:cs typeface="GHAITHSANS Black" pitchFamily="50" charset="-78"/>
              </a:rPr>
              <a:t>لقيـت </a:t>
            </a:r>
            <a:r>
              <a:rPr lang="en-US" sz="8800" dirty="0">
                <a:latin typeface="GHAITHSANS Black" pitchFamily="50" charset="-78"/>
                <a:ea typeface="GHAITHSANS Black" pitchFamily="50" charset="-78"/>
                <a:cs typeface="GHAITHSANS Black" pitchFamily="50" charset="-78"/>
              </a:rPr>
              <a:t> INSTANCE</a:t>
            </a:r>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pic>
        <p:nvPicPr>
          <p:cNvPr id="18" name="Picture 17">
            <a:extLst>
              <a:ext uri="{FF2B5EF4-FFF2-40B4-BE49-F238E27FC236}">
                <a16:creationId xmlns:a16="http://schemas.microsoft.com/office/drawing/2014/main" id="{A09A6C72-F366-B0D0-86C3-1E097D685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4316489" y="4481530"/>
            <a:ext cx="3025324" cy="2377784"/>
          </a:xfrm>
          <a:prstGeom prst="rect">
            <a:avLst/>
          </a:prstGeom>
        </p:spPr>
      </p:pic>
      <p:sp>
        <p:nvSpPr>
          <p:cNvPr id="4" name="TextBox 3">
            <a:extLst>
              <a:ext uri="{FF2B5EF4-FFF2-40B4-BE49-F238E27FC236}">
                <a16:creationId xmlns:a16="http://schemas.microsoft.com/office/drawing/2014/main" id="{4CB812CC-1FB6-A565-9B42-5A84C5EF1110}"/>
              </a:ext>
            </a:extLst>
          </p:cNvPr>
          <p:cNvSpPr txBox="1"/>
          <p:nvPr/>
        </p:nvSpPr>
        <p:spPr>
          <a:xfrm>
            <a:off x="5013960" y="2748849"/>
            <a:ext cx="6096000" cy="830997"/>
          </a:xfrm>
          <a:prstGeom prst="rect">
            <a:avLst/>
          </a:prstGeom>
          <a:noFill/>
        </p:spPr>
        <p:txBody>
          <a:bodyPr wrap="square">
            <a:spAutoFit/>
          </a:bodyPr>
          <a:lstStyle/>
          <a:p>
            <a:r>
              <a:rPr lang="ar-EG" sz="4800" dirty="0">
                <a:solidFill>
                  <a:srgbClr val="00D401"/>
                </a:solidFill>
                <a:latin typeface="GHAITHSANS Black" pitchFamily="50" charset="-78"/>
                <a:ea typeface="GHAITHSANS Black" pitchFamily="50" charset="-78"/>
                <a:cs typeface="GHAITHSANS Black" pitchFamily="50" charset="-78"/>
              </a:rPr>
              <a:t>تعمــل ايه</a:t>
            </a:r>
            <a:endParaRPr lang="en-US" sz="4800" dirty="0">
              <a:solidFill>
                <a:srgbClr val="00D401"/>
              </a:solidFill>
            </a:endParaRPr>
          </a:p>
        </p:txBody>
      </p:sp>
      <p:sp>
        <p:nvSpPr>
          <p:cNvPr id="7" name="TextBox 6">
            <a:extLst>
              <a:ext uri="{FF2B5EF4-FFF2-40B4-BE49-F238E27FC236}">
                <a16:creationId xmlns:a16="http://schemas.microsoft.com/office/drawing/2014/main" id="{E73E446E-184F-A1C8-5E46-6F7B62C2177B}"/>
              </a:ext>
            </a:extLst>
          </p:cNvPr>
          <p:cNvSpPr txBox="1"/>
          <p:nvPr/>
        </p:nvSpPr>
        <p:spPr>
          <a:xfrm>
            <a:off x="4529194" y="2798171"/>
            <a:ext cx="6096000" cy="830997"/>
          </a:xfrm>
          <a:prstGeom prst="rect">
            <a:avLst/>
          </a:prstGeom>
          <a:noFill/>
        </p:spPr>
        <p:txBody>
          <a:bodyPr wrap="square">
            <a:spAutoFit/>
          </a:bodyPr>
          <a:lstStyle/>
          <a:p>
            <a:r>
              <a:rPr lang="ar-EG" sz="4800" dirty="0">
                <a:solidFill>
                  <a:srgbClr val="00D401"/>
                </a:solidFill>
                <a:latin typeface="GHAITHSANS Black" pitchFamily="50" charset="-78"/>
                <a:ea typeface="GHAITHSANS Black" pitchFamily="50" charset="-78"/>
                <a:cs typeface="GHAITHSANS Black" pitchFamily="50" charset="-78"/>
              </a:rPr>
              <a:t>؟</a:t>
            </a:r>
            <a:endParaRPr lang="en-US" sz="4800" dirty="0"/>
          </a:p>
        </p:txBody>
      </p:sp>
    </p:spTree>
    <p:extLst>
      <p:ext uri="{BB962C8B-B14F-4D97-AF65-F5344CB8AC3E}">
        <p14:creationId xmlns:p14="http://schemas.microsoft.com/office/powerpoint/2010/main" val="3892169043"/>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3" name="TextBox 12">
            <a:extLst>
              <a:ext uri="{FF2B5EF4-FFF2-40B4-BE49-F238E27FC236}">
                <a16:creationId xmlns:a16="http://schemas.microsoft.com/office/drawing/2014/main" id="{5CA063E8-1572-7066-654B-4C1208438D49}"/>
              </a:ext>
            </a:extLst>
          </p:cNvPr>
          <p:cNvSpPr txBox="1"/>
          <p:nvPr/>
        </p:nvSpPr>
        <p:spPr>
          <a:xfrm>
            <a:off x="1764417" y="2140126"/>
            <a:ext cx="11599506" cy="923330"/>
          </a:xfrm>
          <a:prstGeom prst="rect">
            <a:avLst/>
          </a:prstGeom>
          <a:noFill/>
        </p:spPr>
        <p:txBody>
          <a:bodyPr wrap="square">
            <a:spAutoFit/>
          </a:bodyPr>
          <a:lstStyle/>
          <a:p>
            <a:r>
              <a:rPr lang="en-US" sz="5400" dirty="0">
                <a:latin typeface="GHAITHSANS Black" pitchFamily="50" charset="-78"/>
                <a:ea typeface="GHAITHSANS Black" pitchFamily="50" charset="-78"/>
                <a:cs typeface="GHAITHSANS Black" pitchFamily="50" charset="-78"/>
              </a:rPr>
              <a:t>Salesforce </a:t>
            </a:r>
            <a:r>
              <a:rPr lang="en-US" sz="5400" b="0" i="0" dirty="0">
                <a:solidFill>
                  <a:schemeClr val="tx2"/>
                </a:solidFill>
                <a:effectLst/>
                <a:latin typeface="GHAITHSANS Black" pitchFamily="50" charset="-78"/>
                <a:ea typeface="GHAITHSANS Black" pitchFamily="50" charset="-78"/>
                <a:cs typeface="GHAITHSANS Black" pitchFamily="50" charset="-78"/>
              </a:rPr>
              <a:t>Misconfiguration </a:t>
            </a:r>
            <a:endParaRPr lang="en-US" sz="1000" dirty="0">
              <a:solidFill>
                <a:schemeClr val="tx2"/>
              </a:solidFill>
              <a:latin typeface="GHAITHSANS Black" pitchFamily="50" charset="-78"/>
              <a:ea typeface="GHAITHSANS Black" pitchFamily="50" charset="-78"/>
              <a:cs typeface="GHAITHSANS Black" pitchFamily="50" charset="-78"/>
            </a:endParaRPr>
          </a:p>
        </p:txBody>
      </p:sp>
      <p:sp>
        <p:nvSpPr>
          <p:cNvPr id="15" name="TextBox 14">
            <a:extLst>
              <a:ext uri="{FF2B5EF4-FFF2-40B4-BE49-F238E27FC236}">
                <a16:creationId xmlns:a16="http://schemas.microsoft.com/office/drawing/2014/main" id="{F470A91B-A241-AF11-EC1B-541AFBB591FF}"/>
              </a:ext>
            </a:extLst>
          </p:cNvPr>
          <p:cNvSpPr txBox="1"/>
          <p:nvPr/>
        </p:nvSpPr>
        <p:spPr>
          <a:xfrm>
            <a:off x="2187393" y="3740708"/>
            <a:ext cx="8286750" cy="523220"/>
          </a:xfrm>
          <a:prstGeom prst="rect">
            <a:avLst/>
          </a:prstGeom>
          <a:noFill/>
        </p:spPr>
        <p:txBody>
          <a:bodyPr wrap="square">
            <a:spAutoFit/>
          </a:bodyPr>
          <a:lstStyle/>
          <a:p>
            <a:r>
              <a:rPr lang="en-US" sz="2800" dirty="0">
                <a:solidFill>
                  <a:srgbClr val="00D401"/>
                </a:solidFill>
                <a:effectLst>
                  <a:outerShdw blurRad="38100" dist="38100" dir="2700000" algn="tl">
                    <a:srgbClr val="000000">
                      <a:alpha val="43137"/>
                    </a:srgbClr>
                  </a:outerShdw>
                </a:effectLst>
              </a:rPr>
              <a:t>Insecure Object Permissions for Guest User</a:t>
            </a:r>
          </a:p>
        </p:txBody>
      </p:sp>
      <p:sp>
        <p:nvSpPr>
          <p:cNvPr id="17" name="TextBox 16">
            <a:extLst>
              <a:ext uri="{FF2B5EF4-FFF2-40B4-BE49-F238E27FC236}">
                <a16:creationId xmlns:a16="http://schemas.microsoft.com/office/drawing/2014/main" id="{30BE55FC-C5C4-31E9-982D-FDD493CBDB4C}"/>
              </a:ext>
            </a:extLst>
          </p:cNvPr>
          <p:cNvSpPr txBox="1"/>
          <p:nvPr/>
        </p:nvSpPr>
        <p:spPr>
          <a:xfrm>
            <a:off x="4731089" y="3063456"/>
            <a:ext cx="6467474" cy="646331"/>
          </a:xfrm>
          <a:prstGeom prst="rect">
            <a:avLst/>
          </a:prstGeom>
          <a:noFill/>
        </p:spPr>
        <p:txBody>
          <a:bodyPr wrap="square">
            <a:spAutoFit/>
          </a:bodyPr>
          <a:lstStyle/>
          <a:p>
            <a:r>
              <a:rPr lang="ar-EG" sz="3600" dirty="0">
                <a:solidFill>
                  <a:srgbClr val="00D401"/>
                </a:solidFill>
                <a:latin typeface="GHAITHSANS Black" pitchFamily="50" charset="-78"/>
                <a:ea typeface="GHAITHSANS Black" pitchFamily="50" charset="-78"/>
                <a:cs typeface="GHAITHSANS Black" pitchFamily="50" charset="-78"/>
              </a:rPr>
              <a:t>اصطيـــاد ثغرة</a:t>
            </a:r>
            <a:endParaRPr lang="en-US" sz="3600" dirty="0">
              <a:solidFill>
                <a:srgbClr val="00D401"/>
              </a:solidFill>
            </a:endParaRPr>
          </a:p>
        </p:txBody>
      </p:sp>
    </p:spTree>
    <p:extLst>
      <p:ext uri="{BB962C8B-B14F-4D97-AF65-F5344CB8AC3E}">
        <p14:creationId xmlns:p14="http://schemas.microsoft.com/office/powerpoint/2010/main" val="1540720335"/>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5384800" y="392626"/>
            <a:ext cx="5673725" cy="927232"/>
          </a:xfrm>
        </p:spPr>
        <p:txBody>
          <a:bodyPr/>
          <a:lstStyle/>
          <a:p>
            <a:pPr algn="r"/>
            <a:r>
              <a:rPr lang="ar-EG" sz="4400" b="1" dirty="0">
                <a:latin typeface="GHAITHSANS Black" pitchFamily="50" charset="-78"/>
                <a:ea typeface="GHAITHSANS Black" pitchFamily="50" charset="-78"/>
                <a:cs typeface="GHAITHSANS Black" pitchFamily="50" charset="-78"/>
              </a:rPr>
              <a:t>بعض المصطلحات المهمـه</a:t>
            </a:r>
            <a:endParaRPr lang="en-US" sz="4400" b="1" dirty="0">
              <a:latin typeface="GHAITHSANS Black" pitchFamily="50" charset="-78"/>
              <a:ea typeface="GHAITHSANS Black" pitchFamily="50" charset="-78"/>
              <a:cs typeface="GHAITHSANS Black" pitchFamily="50" charset="-78"/>
            </a:endParaRPr>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1" name="TextBox 10">
            <a:extLst>
              <a:ext uri="{FF2B5EF4-FFF2-40B4-BE49-F238E27FC236}">
                <a16:creationId xmlns:a16="http://schemas.microsoft.com/office/drawing/2014/main" id="{708E3E96-B4DB-F520-2414-5CEF8FEE378E}"/>
              </a:ext>
            </a:extLst>
          </p:cNvPr>
          <p:cNvSpPr txBox="1"/>
          <p:nvPr/>
        </p:nvSpPr>
        <p:spPr>
          <a:xfrm>
            <a:off x="1685924" y="1354533"/>
            <a:ext cx="6096000" cy="830997"/>
          </a:xfrm>
          <a:prstGeom prst="rect">
            <a:avLst/>
          </a:prstGeom>
          <a:noFill/>
        </p:spPr>
        <p:txBody>
          <a:bodyPr wrap="square">
            <a:spAutoFit/>
          </a:bodyPr>
          <a:lstStyle/>
          <a:p>
            <a:r>
              <a:rPr lang="en-US" sz="2400" b="1" dirty="0"/>
              <a:t>Objects :</a:t>
            </a:r>
            <a:r>
              <a:rPr lang="ar-EG" sz="2400" b="1" dirty="0"/>
              <a:t> </a:t>
            </a:r>
            <a:r>
              <a:rPr lang="ar-EG" sz="2000" dirty="0">
                <a:solidFill>
                  <a:srgbClr val="D1D5DB"/>
                </a:solidFill>
                <a:latin typeface="Segoe UI Light" panose="020B0502040204020203" pitchFamily="34" charset="0"/>
                <a:cs typeface="Segoe UI Light" panose="020B0502040204020203" pitchFamily="34" charset="0"/>
              </a:rPr>
              <a:t>تعمل كـجداول قاعدة البيانات </a:t>
            </a:r>
            <a:endParaRPr lang="ar-EG" sz="2400" dirty="0">
              <a:solidFill>
                <a:srgbClr val="D1D5DB"/>
              </a:solidFill>
              <a:latin typeface="Segoe UI Light" panose="020B0502040204020203" pitchFamily="34" charset="0"/>
              <a:cs typeface="Segoe UI Light" panose="020B0502040204020203" pitchFamily="34" charset="0"/>
            </a:endParaRPr>
          </a:p>
          <a:p>
            <a:r>
              <a:rPr lang="en-US" sz="2400" b="1" dirty="0"/>
              <a:t> </a:t>
            </a:r>
            <a:endParaRPr lang="en-US" dirty="0"/>
          </a:p>
        </p:txBody>
      </p:sp>
      <p:sp>
        <p:nvSpPr>
          <p:cNvPr id="13" name="TextBox 12">
            <a:extLst>
              <a:ext uri="{FF2B5EF4-FFF2-40B4-BE49-F238E27FC236}">
                <a16:creationId xmlns:a16="http://schemas.microsoft.com/office/drawing/2014/main" id="{333BB8B5-7E29-8685-3C08-86F713A4DEDF}"/>
              </a:ext>
            </a:extLst>
          </p:cNvPr>
          <p:cNvSpPr txBox="1"/>
          <p:nvPr/>
        </p:nvSpPr>
        <p:spPr>
          <a:xfrm>
            <a:off x="1685924" y="1938627"/>
            <a:ext cx="9172576" cy="1754326"/>
          </a:xfrm>
          <a:prstGeom prst="rect">
            <a:avLst/>
          </a:prstGeom>
          <a:noFill/>
        </p:spPr>
        <p:txBody>
          <a:bodyPr wrap="square">
            <a:spAutoFit/>
          </a:bodyPr>
          <a:lstStyle/>
          <a:p>
            <a:pPr marL="285750" indent="-285750" algn="l">
              <a:buFont typeface="Arial" panose="020B0604020202020204" pitchFamily="34" charset="0"/>
              <a:buChar char="•"/>
            </a:pPr>
            <a:r>
              <a:rPr lang="en-US" b="1" dirty="0"/>
              <a:t>Default Object :</a:t>
            </a:r>
            <a:endParaRPr lang="ar-EG" b="1" dirty="0"/>
          </a:p>
          <a:p>
            <a:pPr marL="285750" indent="-285750" algn="l">
              <a:buFont typeface="Arial" panose="020B0604020202020204" pitchFamily="34" charset="0"/>
              <a:buChar char="•"/>
            </a:pPr>
            <a:endParaRPr lang="ar-EG" b="1" dirty="0"/>
          </a:p>
          <a:p>
            <a:pPr algn="l"/>
            <a:endParaRPr lang="ar-EG" b="1" dirty="0"/>
          </a:p>
          <a:p>
            <a:pPr marL="285750" indent="-285750" algn="l">
              <a:buFont typeface="Arial" panose="020B0604020202020204" pitchFamily="34" charset="0"/>
              <a:buChar char="•"/>
            </a:pPr>
            <a:endParaRPr lang="en-US" b="1" dirty="0"/>
          </a:p>
          <a:p>
            <a:pPr marL="285750" indent="-285750" algn="l">
              <a:buFont typeface="Arial" panose="020B0604020202020204" pitchFamily="34" charset="0"/>
              <a:buChar char="•"/>
            </a:pPr>
            <a:r>
              <a:rPr lang="en-US" b="1" dirty="0"/>
              <a:t>Custom Object : </a:t>
            </a:r>
            <a:endParaRPr lang="en-US" dirty="0"/>
          </a:p>
          <a:p>
            <a:pPr algn="l"/>
            <a:endParaRPr lang="en-US" dirty="0"/>
          </a:p>
        </p:txBody>
      </p:sp>
      <p:sp>
        <p:nvSpPr>
          <p:cNvPr id="19" name="TextBox 18">
            <a:extLst>
              <a:ext uri="{FF2B5EF4-FFF2-40B4-BE49-F238E27FC236}">
                <a16:creationId xmlns:a16="http://schemas.microsoft.com/office/drawing/2014/main" id="{0CC6C762-236E-722B-16BA-5C9455110F10}"/>
              </a:ext>
            </a:extLst>
          </p:cNvPr>
          <p:cNvSpPr txBox="1"/>
          <p:nvPr/>
        </p:nvSpPr>
        <p:spPr>
          <a:xfrm>
            <a:off x="2631180" y="2280397"/>
            <a:ext cx="7602480" cy="369332"/>
          </a:xfrm>
          <a:prstGeom prst="rect">
            <a:avLst/>
          </a:prstGeom>
          <a:noFill/>
        </p:spPr>
        <p:txBody>
          <a:bodyPr wrap="square">
            <a:spAutoFit/>
          </a:bodyPr>
          <a:lstStyle/>
          <a:p>
            <a:pPr algn="r" rtl="1"/>
            <a:r>
              <a:rPr lang="ar-EG" sz="1800" dirty="0">
                <a:solidFill>
                  <a:srgbClr val="D1D5DB"/>
                </a:solidFill>
                <a:latin typeface="Segoe UI Light" panose="020B0502040204020203" pitchFamily="34" charset="0"/>
                <a:cs typeface="Segoe UI Light" panose="020B0502040204020203" pitchFamily="34" charset="0"/>
              </a:rPr>
              <a:t>عبارة عن الـ </a:t>
            </a:r>
            <a:r>
              <a:rPr lang="en-US" sz="1800" dirty="0">
                <a:solidFill>
                  <a:srgbClr val="D1D5DB"/>
                </a:solidFill>
                <a:latin typeface="Segoe UI Light" panose="020B0502040204020203" pitchFamily="34" charset="0"/>
                <a:cs typeface="Segoe UI Light" panose="020B0502040204020203" pitchFamily="34" charset="0"/>
              </a:rPr>
              <a:t>Objects</a:t>
            </a:r>
            <a:r>
              <a:rPr lang="ar-EG" sz="1800" dirty="0">
                <a:solidFill>
                  <a:srgbClr val="D1D5DB"/>
                </a:solidFill>
                <a:latin typeface="Segoe UI Light" panose="020B0502040204020203" pitchFamily="34" charset="0"/>
                <a:cs typeface="Segoe UI Light" panose="020B0502040204020203" pitchFamily="34" charset="0"/>
              </a:rPr>
              <a:t> التي توفرها لك </a:t>
            </a:r>
            <a:r>
              <a:rPr lang="en-US" sz="1800" dirty="0">
                <a:solidFill>
                  <a:srgbClr val="D1D5DB"/>
                </a:solidFill>
                <a:latin typeface="Segoe UI Light" panose="020B0502040204020203" pitchFamily="34" charset="0"/>
                <a:cs typeface="Segoe UI Light" panose="020B0502040204020203" pitchFamily="34" charset="0"/>
              </a:rPr>
              <a:t>Salesforce </a:t>
            </a:r>
            <a:r>
              <a:rPr lang="ar-EG" sz="1800" dirty="0">
                <a:solidFill>
                  <a:srgbClr val="D1D5DB"/>
                </a:solidFill>
                <a:latin typeface="Segoe UI Light" panose="020B0502040204020203" pitchFamily="34" charset="0"/>
                <a:cs typeface="Segoe UI Light" panose="020B0502040204020203" pitchFamily="34" charset="0"/>
              </a:rPr>
              <a:t> عند إنشاء التطبيق للمرة الأولى</a:t>
            </a:r>
            <a:endParaRPr lang="en-US" dirty="0"/>
          </a:p>
        </p:txBody>
      </p:sp>
      <p:sp>
        <p:nvSpPr>
          <p:cNvPr id="21" name="TextBox 20">
            <a:extLst>
              <a:ext uri="{FF2B5EF4-FFF2-40B4-BE49-F238E27FC236}">
                <a16:creationId xmlns:a16="http://schemas.microsoft.com/office/drawing/2014/main" id="{25D54479-3F40-4691-1BB1-2E5160AEB5CB}"/>
              </a:ext>
            </a:extLst>
          </p:cNvPr>
          <p:cNvSpPr txBox="1"/>
          <p:nvPr/>
        </p:nvSpPr>
        <p:spPr>
          <a:xfrm>
            <a:off x="1280160" y="3305726"/>
            <a:ext cx="8953500" cy="646331"/>
          </a:xfrm>
          <a:prstGeom prst="rect">
            <a:avLst/>
          </a:prstGeom>
          <a:noFill/>
        </p:spPr>
        <p:txBody>
          <a:bodyPr wrap="square">
            <a:spAutoFit/>
          </a:bodyPr>
          <a:lstStyle/>
          <a:p>
            <a:pPr algn="r" rtl="1"/>
            <a:r>
              <a:rPr lang="ar-EG" dirty="0">
                <a:solidFill>
                  <a:srgbClr val="D1D5DB"/>
                </a:solidFill>
                <a:latin typeface="Segoe UI Light" panose="020B0502040204020203" pitchFamily="34" charset="0"/>
                <a:cs typeface="Segoe UI Light" panose="020B0502040204020203" pitchFamily="34" charset="0"/>
              </a:rPr>
              <a:t>عبارة عن </a:t>
            </a:r>
            <a:r>
              <a:rPr lang="en-US" dirty="0">
                <a:solidFill>
                  <a:srgbClr val="D1D5DB"/>
                </a:solidFill>
                <a:latin typeface="Segoe UI Light" panose="020B0502040204020203" pitchFamily="34" charset="0"/>
                <a:cs typeface="Segoe UI Light" panose="020B0502040204020203" pitchFamily="34" charset="0"/>
              </a:rPr>
              <a:t>Objects </a:t>
            </a:r>
            <a:r>
              <a:rPr lang="ar-EG" dirty="0">
                <a:solidFill>
                  <a:srgbClr val="D1D5DB"/>
                </a:solidFill>
                <a:latin typeface="Segoe UI Light" panose="020B0502040204020203" pitchFamily="34" charset="0"/>
                <a:cs typeface="Segoe UI Light" panose="020B0502040204020203" pitchFamily="34" charset="0"/>
              </a:rPr>
              <a:t> مخصصه</a:t>
            </a:r>
            <a:r>
              <a:rPr lang="ar-EG" sz="1800" dirty="0">
                <a:solidFill>
                  <a:srgbClr val="D1D5DB"/>
                </a:solidFill>
                <a:latin typeface="Segoe UI Light" panose="020B0502040204020203" pitchFamily="34" charset="0"/>
                <a:cs typeface="Segoe UI Light" panose="020B0502040204020203" pitchFamily="34" charset="0"/>
              </a:rPr>
              <a:t> يقوم المسؤولون بإنشائها. </a:t>
            </a:r>
            <a:r>
              <a:rPr lang="ar-EG" dirty="0">
                <a:solidFill>
                  <a:srgbClr val="D1D5DB"/>
                </a:solidFill>
                <a:latin typeface="Segoe UI Light" panose="020B0502040204020203" pitchFamily="34" charset="0"/>
                <a:cs typeface="Segoe UI Light" panose="020B0502040204020203" pitchFamily="34" charset="0"/>
              </a:rPr>
              <a:t>وتتميز بأنهـا تحتوي </a:t>
            </a:r>
            <a:r>
              <a:rPr lang="en-US" b="0" i="0" dirty="0">
                <a:solidFill>
                  <a:schemeClr val="tx2"/>
                </a:solidFill>
                <a:effectLst/>
                <a:latin typeface="Segoe UI" panose="020B0502040204020203" pitchFamily="34" charset="0"/>
                <a:cs typeface="Segoe UI" panose="020B0502040204020203" pitchFamily="34" charset="0"/>
              </a:rPr>
              <a:t>‘__c’</a:t>
            </a:r>
            <a:r>
              <a:rPr lang="ar-EG" b="0" i="0" dirty="0">
                <a:solidFill>
                  <a:srgbClr val="000000"/>
                </a:solidFill>
                <a:effectLst/>
                <a:latin typeface="brandon-grotesque"/>
              </a:rPr>
              <a:t> </a:t>
            </a:r>
            <a:r>
              <a:rPr lang="ar-EG" b="0" i="0" dirty="0">
                <a:solidFill>
                  <a:srgbClr val="D1D5DB"/>
                </a:solidFill>
                <a:effectLst/>
                <a:latin typeface="Segoe UI Light" panose="020B0502040204020203" pitchFamily="34" charset="0"/>
                <a:cs typeface="Segoe UI Light" panose="020B0502040204020203" pitchFamily="34" charset="0"/>
              </a:rPr>
              <a:t>في ا</a:t>
            </a:r>
            <a:r>
              <a:rPr lang="ar-EG" dirty="0">
                <a:solidFill>
                  <a:srgbClr val="D1D5DB"/>
                </a:solidFill>
                <a:latin typeface="Segoe UI Light" panose="020B0502040204020203" pitchFamily="34" charset="0"/>
                <a:cs typeface="Segoe UI Light" panose="020B0502040204020203" pitchFamily="34" charset="0"/>
              </a:rPr>
              <a:t>سم</a:t>
            </a:r>
          </a:p>
          <a:p>
            <a:pPr algn="r" rtl="1"/>
            <a:r>
              <a:rPr lang="ar-EG" dirty="0">
                <a:solidFill>
                  <a:srgbClr val="D1D5DB"/>
                </a:solidFill>
                <a:latin typeface="Segoe UI Light" panose="020B0502040204020203" pitchFamily="34" charset="0"/>
                <a:cs typeface="Segoe UI Light" panose="020B0502040204020203" pitchFamily="34" charset="0"/>
              </a:rPr>
              <a:t> الـ </a:t>
            </a:r>
            <a:r>
              <a:rPr lang="en-US" dirty="0">
                <a:solidFill>
                  <a:srgbClr val="D1D5DB"/>
                </a:solidFill>
                <a:latin typeface="Segoe UI Light" panose="020B0502040204020203" pitchFamily="34" charset="0"/>
                <a:cs typeface="Segoe UI Light" panose="020B0502040204020203" pitchFamily="34" charset="0"/>
              </a:rPr>
              <a:t>Object </a:t>
            </a:r>
            <a:endParaRPr lang="ar-EG" dirty="0">
              <a:solidFill>
                <a:srgbClr val="D1D5DB"/>
              </a:solidFill>
              <a:latin typeface="Segoe UI Light" panose="020B0502040204020203" pitchFamily="34" charset="0"/>
              <a:cs typeface="Segoe UI Light" panose="020B0502040204020203" pitchFamily="34" charset="0"/>
            </a:endParaRPr>
          </a:p>
        </p:txBody>
      </p:sp>
      <p:sp>
        <p:nvSpPr>
          <p:cNvPr id="23" name="TextBox 22">
            <a:extLst>
              <a:ext uri="{FF2B5EF4-FFF2-40B4-BE49-F238E27FC236}">
                <a16:creationId xmlns:a16="http://schemas.microsoft.com/office/drawing/2014/main" id="{9F4046B6-C790-8163-BCF3-1C3F4CF24AB6}"/>
              </a:ext>
            </a:extLst>
          </p:cNvPr>
          <p:cNvSpPr txBox="1"/>
          <p:nvPr/>
        </p:nvSpPr>
        <p:spPr>
          <a:xfrm>
            <a:off x="1685924" y="4238588"/>
            <a:ext cx="6096000" cy="369332"/>
          </a:xfrm>
          <a:prstGeom prst="rect">
            <a:avLst/>
          </a:prstGeom>
          <a:noFill/>
        </p:spPr>
        <p:txBody>
          <a:bodyPr wrap="square">
            <a:spAutoFit/>
          </a:bodyPr>
          <a:lstStyle/>
          <a:p>
            <a:pPr marL="285750" indent="-285750" algn="l">
              <a:buFont typeface="Arial" panose="020B0604020202020204" pitchFamily="34" charset="0"/>
              <a:buChar char="•"/>
            </a:pPr>
            <a:r>
              <a:rPr lang="en-US" b="1" dirty="0"/>
              <a:t>Fields :  </a:t>
            </a:r>
            <a:endParaRPr lang="en-US" dirty="0"/>
          </a:p>
        </p:txBody>
      </p:sp>
      <p:sp>
        <p:nvSpPr>
          <p:cNvPr id="24" name="TextBox 23">
            <a:extLst>
              <a:ext uri="{FF2B5EF4-FFF2-40B4-BE49-F238E27FC236}">
                <a16:creationId xmlns:a16="http://schemas.microsoft.com/office/drawing/2014/main" id="{BCFF2441-2AB4-9868-D751-D74DB54284D6}"/>
              </a:ext>
            </a:extLst>
          </p:cNvPr>
          <p:cNvSpPr txBox="1"/>
          <p:nvPr/>
        </p:nvSpPr>
        <p:spPr>
          <a:xfrm>
            <a:off x="1280160" y="4483135"/>
            <a:ext cx="8953500" cy="369332"/>
          </a:xfrm>
          <a:prstGeom prst="rect">
            <a:avLst/>
          </a:prstGeom>
          <a:noFill/>
        </p:spPr>
        <p:txBody>
          <a:bodyPr wrap="square">
            <a:spAutoFit/>
          </a:bodyPr>
          <a:lstStyle/>
          <a:p>
            <a:pPr algn="r" rtl="1"/>
            <a:r>
              <a:rPr lang="ar-EG" dirty="0">
                <a:solidFill>
                  <a:srgbClr val="D1D5DB"/>
                </a:solidFill>
                <a:latin typeface="Segoe UI Light" panose="020B0502040204020203" pitchFamily="34" charset="0"/>
                <a:cs typeface="Segoe UI Light" panose="020B0502040204020203" pitchFamily="34" charset="0"/>
              </a:rPr>
              <a:t>يمكن اعتبارها "الأعمدة" في قاعدة البيانات</a:t>
            </a:r>
          </a:p>
        </p:txBody>
      </p:sp>
      <p:sp>
        <p:nvSpPr>
          <p:cNvPr id="26" name="TextBox 25">
            <a:extLst>
              <a:ext uri="{FF2B5EF4-FFF2-40B4-BE49-F238E27FC236}">
                <a16:creationId xmlns:a16="http://schemas.microsoft.com/office/drawing/2014/main" id="{1B263BE4-1CC8-1CB1-93A3-E2D3932AFB79}"/>
              </a:ext>
            </a:extLst>
          </p:cNvPr>
          <p:cNvSpPr txBox="1"/>
          <p:nvPr/>
        </p:nvSpPr>
        <p:spPr>
          <a:xfrm>
            <a:off x="1685924" y="5295591"/>
            <a:ext cx="6096000" cy="369332"/>
          </a:xfrm>
          <a:prstGeom prst="rect">
            <a:avLst/>
          </a:prstGeom>
          <a:noFill/>
        </p:spPr>
        <p:txBody>
          <a:bodyPr wrap="square">
            <a:spAutoFit/>
          </a:bodyPr>
          <a:lstStyle/>
          <a:p>
            <a:pPr marL="285750" indent="-285750" algn="l">
              <a:buFont typeface="Arial" panose="020B0604020202020204" pitchFamily="34" charset="0"/>
              <a:buChar char="•"/>
            </a:pPr>
            <a:r>
              <a:rPr lang="en-US" b="1" dirty="0"/>
              <a:t>Records :  </a:t>
            </a:r>
            <a:endParaRPr lang="en-US" dirty="0"/>
          </a:p>
        </p:txBody>
      </p:sp>
      <p:sp>
        <p:nvSpPr>
          <p:cNvPr id="27" name="TextBox 26">
            <a:extLst>
              <a:ext uri="{FF2B5EF4-FFF2-40B4-BE49-F238E27FC236}">
                <a16:creationId xmlns:a16="http://schemas.microsoft.com/office/drawing/2014/main" id="{2CE714E0-DB7E-7463-97B4-0B8B75E92D27}"/>
              </a:ext>
            </a:extLst>
          </p:cNvPr>
          <p:cNvSpPr txBox="1"/>
          <p:nvPr/>
        </p:nvSpPr>
        <p:spPr>
          <a:xfrm>
            <a:off x="1280160" y="5540138"/>
            <a:ext cx="8953500" cy="369332"/>
          </a:xfrm>
          <a:prstGeom prst="rect">
            <a:avLst/>
          </a:prstGeom>
          <a:noFill/>
        </p:spPr>
        <p:txBody>
          <a:bodyPr wrap="square">
            <a:spAutoFit/>
          </a:bodyPr>
          <a:lstStyle/>
          <a:p>
            <a:pPr algn="r" rtl="1"/>
            <a:r>
              <a:rPr lang="ar-EG" dirty="0">
                <a:solidFill>
                  <a:srgbClr val="D1D5DB"/>
                </a:solidFill>
                <a:latin typeface="Segoe UI Light" panose="020B0502040204020203" pitchFamily="34" charset="0"/>
                <a:cs typeface="Segoe UI Light" panose="020B0502040204020203" pitchFamily="34" charset="0"/>
              </a:rPr>
              <a:t>هي "الصفوف" في قاعدة البيانات (أو المدخلات الفعلية للبيانات).</a:t>
            </a:r>
          </a:p>
        </p:txBody>
      </p:sp>
      <p:cxnSp>
        <p:nvCxnSpPr>
          <p:cNvPr id="31" name="Straight Connector 30">
            <a:extLst>
              <a:ext uri="{FF2B5EF4-FFF2-40B4-BE49-F238E27FC236}">
                <a16:creationId xmlns:a16="http://schemas.microsoft.com/office/drawing/2014/main" id="{9B5BC262-CC0E-3306-8561-E2E1D7E201D5}"/>
              </a:ext>
            </a:extLst>
          </p:cNvPr>
          <p:cNvCxnSpPr>
            <a:cxnSpLocks/>
          </p:cNvCxnSpPr>
          <p:nvPr/>
        </p:nvCxnSpPr>
        <p:spPr>
          <a:xfrm>
            <a:off x="1381125" y="5010150"/>
            <a:ext cx="86010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16FD11-C3DF-7BAD-B13E-17A9FA267E41}"/>
              </a:ext>
            </a:extLst>
          </p:cNvPr>
          <p:cNvCxnSpPr>
            <a:cxnSpLocks/>
          </p:cNvCxnSpPr>
          <p:nvPr/>
        </p:nvCxnSpPr>
        <p:spPr>
          <a:xfrm>
            <a:off x="1381125" y="3995440"/>
            <a:ext cx="86010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965464E-6186-8CB4-FA9D-7B5C83912D20}"/>
              </a:ext>
            </a:extLst>
          </p:cNvPr>
          <p:cNvCxnSpPr>
            <a:cxnSpLocks/>
          </p:cNvCxnSpPr>
          <p:nvPr/>
        </p:nvCxnSpPr>
        <p:spPr>
          <a:xfrm>
            <a:off x="1456372" y="2815790"/>
            <a:ext cx="860107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552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8383060" y="362961"/>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وصف الثغرة</a:t>
            </a:r>
            <a:endParaRPr lang="en-US" sz="4400" dirty="0"/>
          </a:p>
        </p:txBody>
      </p:sp>
      <p:sp>
        <p:nvSpPr>
          <p:cNvPr id="3" name="TextBox 2">
            <a:extLst>
              <a:ext uri="{FF2B5EF4-FFF2-40B4-BE49-F238E27FC236}">
                <a16:creationId xmlns:a16="http://schemas.microsoft.com/office/drawing/2014/main" id="{810DFED5-05CA-1F83-4658-52D05E62ED0F}"/>
              </a:ext>
            </a:extLst>
          </p:cNvPr>
          <p:cNvSpPr txBox="1"/>
          <p:nvPr/>
        </p:nvSpPr>
        <p:spPr>
          <a:xfrm>
            <a:off x="1019175" y="1363265"/>
            <a:ext cx="10275093" cy="4247317"/>
          </a:xfrm>
          <a:prstGeom prst="rect">
            <a:avLst/>
          </a:prstGeom>
          <a:noFill/>
        </p:spPr>
        <p:txBody>
          <a:bodyPr wrap="square">
            <a:spAutoFit/>
          </a:bodyPr>
          <a:lstStyle/>
          <a:p>
            <a:pPr algn="r" rtl="1"/>
            <a:endParaRPr lang="ar-EG" sz="1800" dirty="0">
              <a:solidFill>
                <a:srgbClr val="D1D5DB"/>
              </a:solidFill>
              <a:latin typeface="Segoe UI Light" panose="020B0502040204020203" pitchFamily="34" charset="0"/>
              <a:cs typeface="Segoe UI Light" panose="020B0502040204020203" pitchFamily="34" charset="0"/>
            </a:endParaRPr>
          </a:p>
          <a:p>
            <a:pPr algn="r" rtl="1"/>
            <a:endParaRPr lang="ar-EG" sz="1800" dirty="0">
              <a:solidFill>
                <a:srgbClr val="D1D5DB"/>
              </a:solidFill>
              <a:latin typeface="Segoe UI Light" panose="020B0502040204020203" pitchFamily="34" charset="0"/>
              <a:cs typeface="Segoe UI Light" panose="020B0502040204020203" pitchFamily="34" charset="0"/>
            </a:endParaRPr>
          </a:p>
          <a:p>
            <a:pPr algn="r" rtl="1"/>
            <a:r>
              <a:rPr lang="ar-EG" sz="1800" dirty="0">
                <a:solidFill>
                  <a:srgbClr val="D1D5DB"/>
                </a:solidFill>
                <a:latin typeface="Segoe UI Light" panose="020B0502040204020203" pitchFamily="34" charset="0"/>
                <a:cs typeface="Segoe UI Light" panose="020B0502040204020203" pitchFamily="34" charset="0"/>
              </a:rPr>
              <a:t>وجود ضعف في صلاحيات الـ  </a:t>
            </a:r>
            <a:r>
              <a:rPr lang="en-US" sz="1800" dirty="0">
                <a:solidFill>
                  <a:srgbClr val="D1D5DB"/>
                </a:solidFill>
                <a:latin typeface="Segoe UI Light" panose="020B0502040204020203" pitchFamily="34" charset="0"/>
                <a:cs typeface="Segoe UI Light" panose="020B0502040204020203" pitchFamily="34" charset="0"/>
              </a:rPr>
              <a:t> Objects </a:t>
            </a:r>
            <a:r>
              <a:rPr lang="ar-EG" sz="1800" dirty="0">
                <a:solidFill>
                  <a:srgbClr val="D1D5DB"/>
                </a:solidFill>
                <a:latin typeface="Segoe UI Light" panose="020B0502040204020203" pitchFamily="34" charset="0"/>
                <a:cs typeface="Segoe UI Light" panose="020B0502040204020203" pitchFamily="34" charset="0"/>
              </a:rPr>
              <a:t>بالنظام في تطبيق </a:t>
            </a:r>
            <a:r>
              <a:rPr lang="en-US" sz="1800" dirty="0">
                <a:solidFill>
                  <a:srgbClr val="D1D5DB"/>
                </a:solidFill>
                <a:latin typeface="Segoe UI Light" panose="020B0502040204020203" pitchFamily="34" charset="0"/>
                <a:cs typeface="Segoe UI Light" panose="020B0502040204020203" pitchFamily="34" charset="0"/>
              </a:rPr>
              <a:t>Salesforce </a:t>
            </a:r>
            <a:r>
              <a:rPr lang="ar-EG" sz="1800" dirty="0">
                <a:solidFill>
                  <a:srgbClr val="D1D5DB"/>
                </a:solidFill>
                <a:latin typeface="Segoe UI Light" panose="020B0502040204020203" pitchFamily="34" charset="0"/>
                <a:cs typeface="Segoe UI Light" panose="020B0502040204020203" pitchFamily="34" charset="0"/>
              </a:rPr>
              <a:t>  للمستخدمين </a:t>
            </a:r>
            <a:r>
              <a:rPr lang="ar-EG" dirty="0">
                <a:solidFill>
                  <a:srgbClr val="D1D5DB"/>
                </a:solidFill>
                <a:latin typeface="Segoe UI Light" panose="020B0502040204020203" pitchFamily="34" charset="0"/>
                <a:cs typeface="Segoe UI Light" panose="020B0502040204020203" pitchFamily="34" charset="0"/>
              </a:rPr>
              <a:t>الذين لايمتلكون صلاحية تسجيل الدخول والصلاحية الخاصه به عبارة عن صلاحية مستخدم </a:t>
            </a:r>
            <a:r>
              <a:rPr lang="en-US" dirty="0">
                <a:solidFill>
                  <a:srgbClr val="D1D5DB"/>
                </a:solidFill>
                <a:latin typeface="Segoe UI Light" panose="020B0502040204020203" pitchFamily="34" charset="0"/>
                <a:cs typeface="Segoe UI Light" panose="020B0502040204020203" pitchFamily="34" charset="0"/>
              </a:rPr>
              <a:t>Guest</a:t>
            </a:r>
            <a:r>
              <a:rPr lang="ar-EG" dirty="0">
                <a:solidFill>
                  <a:srgbClr val="D1D5DB"/>
                </a:solidFill>
                <a:latin typeface="Segoe UI Light" panose="020B0502040204020203" pitchFamily="34" charset="0"/>
                <a:cs typeface="Segoe UI Light" panose="020B0502040204020203" pitchFamily="34" charset="0"/>
              </a:rPr>
              <a:t> . </a:t>
            </a:r>
          </a:p>
          <a:p>
            <a:pPr algn="r" rtl="1"/>
            <a:endParaRPr lang="ar-EG" sz="1800" dirty="0">
              <a:solidFill>
                <a:srgbClr val="D1D5DB"/>
              </a:solidFill>
              <a:latin typeface="Segoe UI Light" panose="020B0502040204020203" pitchFamily="34" charset="0"/>
              <a:cs typeface="Segoe UI Light" panose="020B0502040204020203" pitchFamily="34" charset="0"/>
            </a:endParaRPr>
          </a:p>
          <a:p>
            <a:pPr algn="r" rtl="1"/>
            <a:r>
              <a:rPr lang="ar-EG" sz="1800" dirty="0">
                <a:solidFill>
                  <a:srgbClr val="D1D5DB"/>
                </a:solidFill>
                <a:latin typeface="Segoe UI Light" panose="020B0502040204020203" pitchFamily="34" charset="0"/>
                <a:cs typeface="Segoe UI Light" panose="020B0502040204020203" pitchFamily="34" charset="0"/>
              </a:rPr>
              <a:t>عندما تكون أذونات </a:t>
            </a:r>
            <a:r>
              <a:rPr lang="ar-EG" dirty="0">
                <a:solidFill>
                  <a:srgbClr val="D1D5DB"/>
                </a:solidFill>
                <a:latin typeface="Segoe UI Light" panose="020B0502040204020203" pitchFamily="34" charset="0"/>
                <a:cs typeface="Segoe UI Light" panose="020B0502040204020203" pitchFamily="34" charset="0"/>
              </a:rPr>
              <a:t>الـ </a:t>
            </a:r>
            <a:r>
              <a:rPr lang="en-US" dirty="0">
                <a:solidFill>
                  <a:srgbClr val="D1D5DB"/>
                </a:solidFill>
                <a:latin typeface="Segoe UI Light" panose="020B0502040204020203" pitchFamily="34" charset="0"/>
                <a:cs typeface="Segoe UI Light" panose="020B0502040204020203" pitchFamily="34" charset="0"/>
              </a:rPr>
              <a:t>Objects</a:t>
            </a:r>
            <a:r>
              <a:rPr lang="ar-EG" sz="1800" dirty="0">
                <a:solidFill>
                  <a:srgbClr val="D1D5DB"/>
                </a:solidFill>
                <a:latin typeface="Segoe UI Light" panose="020B0502040204020203" pitchFamily="34" charset="0"/>
                <a:cs typeface="Segoe UI Light" panose="020B0502040204020203" pitchFamily="34" charset="0"/>
              </a:rPr>
              <a:t> غير آمنة، يعني ذلك أن هؤلاء المستخدمين الذين يملكون صلاحية الـ </a:t>
            </a:r>
            <a:r>
              <a:rPr lang="en-US" dirty="0">
                <a:solidFill>
                  <a:srgbClr val="D1D5DB"/>
                </a:solidFill>
                <a:latin typeface="Segoe UI Light" panose="020B0502040204020203" pitchFamily="34" charset="0"/>
                <a:cs typeface="Segoe UI Light" panose="020B0502040204020203" pitchFamily="34" charset="0"/>
              </a:rPr>
              <a:t>Guest </a:t>
            </a:r>
            <a:r>
              <a:rPr lang="ar-EG" dirty="0">
                <a:solidFill>
                  <a:srgbClr val="D1D5DB"/>
                </a:solidFill>
                <a:latin typeface="Segoe UI Light" panose="020B0502040204020203" pitchFamily="34" charset="0"/>
                <a:cs typeface="Segoe UI Light" panose="020B0502040204020203" pitchFamily="34" charset="0"/>
              </a:rPr>
              <a:t> </a:t>
            </a:r>
            <a:r>
              <a:rPr lang="ar-EG" sz="1800" dirty="0">
                <a:solidFill>
                  <a:srgbClr val="D1D5DB"/>
                </a:solidFill>
                <a:latin typeface="Segoe UI Light" panose="020B0502040204020203" pitchFamily="34" charset="0"/>
                <a:cs typeface="Segoe UI Light" panose="020B0502040204020203" pitchFamily="34" charset="0"/>
              </a:rPr>
              <a:t>قد يكون لديهم مزيد من الوصول أو الامتيازات. يمكن أن يؤدي ذلك إلى وجود ثغرات أمان وتسريب للبيانات </a:t>
            </a:r>
            <a:r>
              <a:rPr lang="en-US" sz="1800" dirty="0">
                <a:solidFill>
                  <a:srgbClr val="D1D5DB"/>
                </a:solidFill>
                <a:latin typeface="Segoe UI Light" panose="020B0502040204020203" pitchFamily="34" charset="0"/>
                <a:cs typeface="Segoe UI Light" panose="020B0502040204020203" pitchFamily="34" charset="0"/>
              </a:rPr>
              <a:t>PII </a:t>
            </a:r>
            <a:r>
              <a:rPr lang="ar-EG" sz="1800" dirty="0">
                <a:solidFill>
                  <a:srgbClr val="D1D5DB"/>
                </a:solidFill>
                <a:latin typeface="Segoe UI Light" panose="020B0502040204020203" pitchFamily="34" charset="0"/>
                <a:cs typeface="Segoe UI Light" panose="020B0502040204020203" pitchFamily="34" charset="0"/>
              </a:rPr>
              <a:t>ا مثل الاسم ورقم الهاتف وغيره من البيانات التي قد توجد في هذا الـ </a:t>
            </a:r>
            <a:r>
              <a:rPr lang="en-US" sz="1800" dirty="0">
                <a:solidFill>
                  <a:srgbClr val="D1D5DB"/>
                </a:solidFill>
                <a:latin typeface="Segoe UI Light" panose="020B0502040204020203" pitchFamily="34" charset="0"/>
                <a:cs typeface="Segoe UI Light" panose="020B0502040204020203" pitchFamily="34" charset="0"/>
              </a:rPr>
              <a:t>Object</a:t>
            </a:r>
            <a:endParaRPr lang="ar-EG" dirty="0">
              <a:solidFill>
                <a:srgbClr val="D1D5DB"/>
              </a:solidFill>
              <a:latin typeface="Segoe UI Light" panose="020B0502040204020203" pitchFamily="34" charset="0"/>
              <a:cs typeface="Segoe UI Light" panose="020B0502040204020203" pitchFamily="34" charset="0"/>
            </a:endParaRPr>
          </a:p>
          <a:p>
            <a:pPr algn="r" rtl="1"/>
            <a:br>
              <a:rPr lang="ar-EG" sz="1800" dirty="0">
                <a:solidFill>
                  <a:srgbClr val="D1D5DB"/>
                </a:solidFill>
                <a:latin typeface="Segoe UI Light" panose="020B0502040204020203" pitchFamily="34" charset="0"/>
                <a:cs typeface="Segoe UI Light" panose="020B0502040204020203" pitchFamily="34" charset="0"/>
              </a:rPr>
            </a:br>
            <a:r>
              <a:rPr lang="ar-EG" sz="1800" dirty="0">
                <a:solidFill>
                  <a:srgbClr val="D1D5DB"/>
                </a:solidFill>
                <a:latin typeface="Segoe UI Light" panose="020B0502040204020203" pitchFamily="34" charset="0"/>
                <a:cs typeface="Segoe UI Light" panose="020B0502040204020203" pitchFamily="34" charset="0"/>
              </a:rPr>
              <a:t>على سبيل المثال، إذا كان لدى مستخدم زائر أذونات قراءة أو كتابة على كائنات بيانات حساسة، يمكن أن يؤدي ذلك إلى الوصول أو التعديل غير المصرح به.</a:t>
            </a:r>
          </a:p>
          <a:p>
            <a:pPr algn="r" rtl="1"/>
            <a:endParaRPr lang="ar-EG" sz="1800" dirty="0">
              <a:solidFill>
                <a:srgbClr val="D1D5DB"/>
              </a:solidFill>
              <a:latin typeface="Segoe UI Light" panose="020B0502040204020203" pitchFamily="34" charset="0"/>
              <a:cs typeface="Segoe UI Light" panose="020B0502040204020203" pitchFamily="34" charset="0"/>
            </a:endParaRPr>
          </a:p>
          <a:p>
            <a:pPr algn="r" rtl="1"/>
            <a:r>
              <a:rPr lang="ar-EG" sz="1800" dirty="0">
                <a:solidFill>
                  <a:srgbClr val="D1D5DB"/>
                </a:solidFill>
                <a:latin typeface="Segoe UI Light" panose="020B0502040204020203" pitchFamily="34" charset="0"/>
                <a:cs typeface="Segoe UI Light" panose="020B0502040204020203" pitchFamily="34" charset="0"/>
              </a:rPr>
              <a:t>لحل هذه المشكلة، يجب ضبط الصلاحيات الخاصة بالـ </a:t>
            </a:r>
            <a:r>
              <a:rPr lang="en-US" sz="1800" dirty="0">
                <a:solidFill>
                  <a:srgbClr val="D1D5DB"/>
                </a:solidFill>
                <a:latin typeface="Segoe UI Light" panose="020B0502040204020203" pitchFamily="34" charset="0"/>
                <a:cs typeface="Segoe UI Light" panose="020B0502040204020203" pitchFamily="34" charset="0"/>
              </a:rPr>
              <a:t>Objects </a:t>
            </a:r>
            <a:r>
              <a:rPr lang="ar-EG" sz="1800" dirty="0">
                <a:solidFill>
                  <a:srgbClr val="D1D5DB"/>
                </a:solidFill>
                <a:latin typeface="Segoe UI Light" panose="020B0502040204020203" pitchFamily="34" charset="0"/>
                <a:cs typeface="Segoe UI Light" panose="020B0502040204020203" pitchFamily="34" charset="0"/>
              </a:rPr>
              <a:t> بعناية وتقييد وصول المستخدمين بصلاحية </a:t>
            </a:r>
            <a:r>
              <a:rPr lang="en-US" sz="1800" dirty="0">
                <a:solidFill>
                  <a:srgbClr val="D1D5DB"/>
                </a:solidFill>
                <a:latin typeface="Segoe UI Light" panose="020B0502040204020203" pitchFamily="34" charset="0"/>
                <a:cs typeface="Segoe UI Light" panose="020B0502040204020203" pitchFamily="34" charset="0"/>
              </a:rPr>
              <a:t>Guest user</a:t>
            </a:r>
            <a:r>
              <a:rPr lang="ar-EG" sz="1800" dirty="0">
                <a:solidFill>
                  <a:srgbClr val="D1D5DB"/>
                </a:solidFill>
                <a:latin typeface="Segoe UI Light" panose="020B0502040204020203" pitchFamily="34" charset="0"/>
                <a:cs typeface="Segoe UI Light" panose="020B0502040204020203" pitchFamily="34" charset="0"/>
              </a:rPr>
              <a:t> لضمان أن يكون لديهم فقط الوصول الضروري</a:t>
            </a:r>
            <a:r>
              <a:rPr lang="en-US" sz="1800" dirty="0">
                <a:solidFill>
                  <a:srgbClr val="D1D5DB"/>
                </a:solidFill>
                <a:latin typeface="Segoe UI Light" panose="020B0502040204020203" pitchFamily="34" charset="0"/>
                <a:cs typeface="Segoe UI Light" panose="020B0502040204020203" pitchFamily="34" charset="0"/>
              </a:rPr>
              <a:t> </a:t>
            </a:r>
            <a:r>
              <a:rPr lang="ar-EG" sz="1800" dirty="0">
                <a:solidFill>
                  <a:srgbClr val="D1D5DB"/>
                </a:solidFill>
                <a:latin typeface="Segoe UI Light" panose="020B0502040204020203" pitchFamily="34" charset="0"/>
                <a:cs typeface="Segoe UI Light" panose="020B0502040204020203" pitchFamily="34" charset="0"/>
              </a:rPr>
              <a:t>المصرح به والحد الأدنى المطلوب لاستخدامهم، </a:t>
            </a:r>
          </a:p>
          <a:p>
            <a:pPr algn="r" rtl="1"/>
            <a:r>
              <a:rPr lang="ar-EG" sz="1800" dirty="0">
                <a:solidFill>
                  <a:srgbClr val="D1D5DB"/>
                </a:solidFill>
                <a:latin typeface="Segoe UI Light" panose="020B0502040204020203" pitchFamily="34" charset="0"/>
                <a:cs typeface="Segoe UI Light" panose="020B0502040204020203" pitchFamily="34" charset="0"/>
              </a:rPr>
              <a:t>مما يقلل من خطر الإجراءات غير المصرح بها وتعريض البيانات للتسريب او الخطر.</a:t>
            </a:r>
            <a:endParaRPr lang="en-US" dirty="0"/>
          </a:p>
        </p:txBody>
      </p:sp>
      <p:sp>
        <p:nvSpPr>
          <p:cNvPr id="6" name="TextBox 5">
            <a:extLst>
              <a:ext uri="{FF2B5EF4-FFF2-40B4-BE49-F238E27FC236}">
                <a16:creationId xmlns:a16="http://schemas.microsoft.com/office/drawing/2014/main" id="{CB80092C-0EE2-214C-D0DD-A36C3A9FC96F}"/>
              </a:ext>
            </a:extLst>
          </p:cNvPr>
          <p:cNvSpPr txBox="1"/>
          <p:nvPr/>
        </p:nvSpPr>
        <p:spPr>
          <a:xfrm>
            <a:off x="7029450" y="1524417"/>
            <a:ext cx="7391400" cy="369332"/>
          </a:xfrm>
          <a:prstGeom prst="rect">
            <a:avLst/>
          </a:prstGeom>
          <a:noFill/>
        </p:spPr>
        <p:txBody>
          <a:bodyPr wrap="square">
            <a:spAutoFit/>
          </a:bodyPr>
          <a:lstStyle/>
          <a:p>
            <a:r>
              <a:rPr lang="en-US" sz="1800" b="1" dirty="0">
                <a:solidFill>
                  <a:srgbClr val="D1D5DB"/>
                </a:solidFill>
                <a:latin typeface="Segoe UI Light" panose="020B0502040204020203" pitchFamily="34" charset="0"/>
                <a:cs typeface="Segoe UI Light" panose="020B0502040204020203" pitchFamily="34" charset="0"/>
              </a:rPr>
              <a:t>Insecure Object Permissions for Guest User </a:t>
            </a:r>
            <a:endParaRPr lang="en-US" b="1" dirty="0"/>
          </a:p>
        </p:txBody>
      </p:sp>
    </p:spTree>
    <p:extLst>
      <p:ext uri="{BB962C8B-B14F-4D97-AF65-F5344CB8AC3E}">
        <p14:creationId xmlns:p14="http://schemas.microsoft.com/office/powerpoint/2010/main" val="3946855656"/>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7026854" y="364328"/>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4" name="TextBox 3">
            <a:extLst>
              <a:ext uri="{FF2B5EF4-FFF2-40B4-BE49-F238E27FC236}">
                <a16:creationId xmlns:a16="http://schemas.microsoft.com/office/drawing/2014/main" id="{57CDDACF-89EA-06FE-16D8-E7C4FE8117A0}"/>
              </a:ext>
            </a:extLst>
          </p:cNvPr>
          <p:cNvSpPr txBox="1"/>
          <p:nvPr/>
        </p:nvSpPr>
        <p:spPr>
          <a:xfrm>
            <a:off x="4316769" y="1520882"/>
            <a:ext cx="7210424" cy="523220"/>
          </a:xfrm>
          <a:prstGeom prst="rect">
            <a:avLst/>
          </a:prstGeom>
          <a:noFill/>
        </p:spPr>
        <p:txBody>
          <a:bodyPr wrap="square">
            <a:spAutoFit/>
          </a:bodyPr>
          <a:lstStyle/>
          <a:p>
            <a:pPr algn="r"/>
            <a:r>
              <a:rPr lang="ar-EG" sz="2800" b="1" dirty="0">
                <a:solidFill>
                  <a:srgbClr val="D1D5DB"/>
                </a:solidFill>
                <a:latin typeface="Segoe UI Light" panose="020B0502040204020203" pitchFamily="34" charset="0"/>
                <a:cs typeface="Segoe UI Light" panose="020B0502040204020203" pitchFamily="34" charset="0"/>
              </a:rPr>
              <a:t>أرسل طلب للتطبيق</a:t>
            </a:r>
            <a:endParaRPr lang="en-US" sz="2800" b="1" dirty="0"/>
          </a:p>
        </p:txBody>
      </p:sp>
      <p:sp>
        <p:nvSpPr>
          <p:cNvPr id="2" name="TextBox 1">
            <a:extLst>
              <a:ext uri="{FF2B5EF4-FFF2-40B4-BE49-F238E27FC236}">
                <a16:creationId xmlns:a16="http://schemas.microsoft.com/office/drawing/2014/main" id="{647406D5-DC5E-8585-D142-B2219D4AC21D}"/>
              </a:ext>
            </a:extLst>
          </p:cNvPr>
          <p:cNvSpPr txBox="1"/>
          <p:nvPr/>
        </p:nvSpPr>
        <p:spPr>
          <a:xfrm>
            <a:off x="1520113" y="2505863"/>
            <a:ext cx="10307993" cy="707886"/>
          </a:xfrm>
          <a:prstGeom prst="rect">
            <a:avLst/>
          </a:prstGeom>
          <a:noFill/>
        </p:spPr>
        <p:txBody>
          <a:bodyPr wrap="square">
            <a:spAutoFit/>
          </a:bodyPr>
          <a:lstStyle/>
          <a:p>
            <a:pPr algn="r" rtl="1"/>
            <a:r>
              <a:rPr lang="ar-EG" sz="2000" dirty="0">
                <a:solidFill>
                  <a:srgbClr val="D1D5DB"/>
                </a:solidFill>
                <a:latin typeface="Segoe UI Light" panose="020B0502040204020203" pitchFamily="34" charset="0"/>
                <a:cs typeface="Segoe UI Light" panose="020B0502040204020203" pitchFamily="34" charset="0"/>
              </a:rPr>
              <a:t>ابحث عن طلب من نوع </a:t>
            </a:r>
            <a:r>
              <a:rPr lang="en-US" sz="2000" dirty="0">
                <a:solidFill>
                  <a:srgbClr val="D1D5DB"/>
                </a:solidFill>
                <a:latin typeface="Segoe UI Light" panose="020B0502040204020203" pitchFamily="34" charset="0"/>
                <a:cs typeface="Segoe UI Light" panose="020B0502040204020203" pitchFamily="34" charset="0"/>
              </a:rPr>
              <a:t>POST</a:t>
            </a:r>
            <a:r>
              <a:rPr lang="ar-EG" sz="2000" dirty="0">
                <a:solidFill>
                  <a:srgbClr val="D1D5DB"/>
                </a:solidFill>
                <a:latin typeface="Segoe UI Light" panose="020B0502040204020203" pitchFamily="34" charset="0"/>
                <a:cs typeface="Segoe UI Light" panose="020B0502040204020203" pitchFamily="34" charset="0"/>
              </a:rPr>
              <a:t> </a:t>
            </a:r>
            <a:endParaRPr lang="en-US" sz="2000" dirty="0">
              <a:solidFill>
                <a:srgbClr val="D1D5DB"/>
              </a:solidFill>
              <a:latin typeface="Segoe UI Light" panose="020B0502040204020203" pitchFamily="34" charset="0"/>
              <a:cs typeface="Segoe UI Light" panose="020B0502040204020203" pitchFamily="34" charset="0"/>
            </a:endParaRPr>
          </a:p>
          <a:p>
            <a:pPr algn="r" rtl="1"/>
            <a:r>
              <a:rPr lang="ar-EG" sz="2000" dirty="0">
                <a:solidFill>
                  <a:srgbClr val="D1D5DB"/>
                </a:solidFill>
                <a:latin typeface="Segoe UI Light" panose="020B0502040204020203" pitchFamily="34" charset="0"/>
                <a:cs typeface="Segoe UI Light" panose="020B0502040204020203" pitchFamily="34" charset="0"/>
              </a:rPr>
              <a:t>ويحتوي بداخلـــه على براميتر</a:t>
            </a:r>
            <a:r>
              <a:rPr lang="en-US" sz="2000" dirty="0">
                <a:solidFill>
                  <a:srgbClr val="D1D5DB"/>
                </a:solidFill>
                <a:latin typeface="Segoe UI Light" panose="020B0502040204020203" pitchFamily="34" charset="0"/>
                <a:cs typeface="Segoe UI Light" panose="020B0502040204020203" pitchFamily="34" charset="0"/>
              </a:rPr>
              <a:t>message </a:t>
            </a:r>
            <a:endParaRPr lang="en-US" sz="2000" dirty="0"/>
          </a:p>
        </p:txBody>
      </p:sp>
      <p:pic>
        <p:nvPicPr>
          <p:cNvPr id="6" name="Picture 5" descr="A screenshot of a computer&#10;&#10;Description automatically generated">
            <a:extLst>
              <a:ext uri="{FF2B5EF4-FFF2-40B4-BE49-F238E27FC236}">
                <a16:creationId xmlns:a16="http://schemas.microsoft.com/office/drawing/2014/main" id="{18860DEE-D77F-99D8-0BE9-27A83A6CF7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31" y="1287721"/>
            <a:ext cx="7020457" cy="5417613"/>
          </a:xfrm>
          <a:prstGeom prst="rect">
            <a:avLst/>
          </a:prstGeom>
        </p:spPr>
      </p:pic>
    </p:spTree>
    <p:extLst>
      <p:ext uri="{BB962C8B-B14F-4D97-AF65-F5344CB8AC3E}">
        <p14:creationId xmlns:p14="http://schemas.microsoft.com/office/powerpoint/2010/main" val="1142091090"/>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10" name="TextBox 9">
            <a:extLst>
              <a:ext uri="{FF2B5EF4-FFF2-40B4-BE49-F238E27FC236}">
                <a16:creationId xmlns:a16="http://schemas.microsoft.com/office/drawing/2014/main" id="{B5AF6E40-CC14-8450-5120-50FAB89F061E}"/>
              </a:ext>
            </a:extLst>
          </p:cNvPr>
          <p:cNvSpPr txBox="1"/>
          <p:nvPr/>
        </p:nvSpPr>
        <p:spPr>
          <a:xfrm>
            <a:off x="6879383" y="1482210"/>
            <a:ext cx="5312617" cy="461665"/>
          </a:xfrm>
          <a:prstGeom prst="rect">
            <a:avLst/>
          </a:prstGeom>
          <a:noFill/>
        </p:spPr>
        <p:txBody>
          <a:bodyPr wrap="square">
            <a:spAutoFit/>
          </a:bodyPr>
          <a:lstStyle/>
          <a:p>
            <a:pPr algn="l" rtl="1"/>
            <a:r>
              <a:rPr lang="ar-EG" sz="2400" b="1" dirty="0">
                <a:solidFill>
                  <a:srgbClr val="D1D5DB"/>
                </a:solidFill>
                <a:latin typeface="Segoe UI Light" panose="020B0502040204020203" pitchFamily="34" charset="0"/>
                <a:cs typeface="Segoe UI Light" panose="020B0502040204020203" pitchFamily="34" charset="0"/>
              </a:rPr>
              <a:t>جلب او احضار الـ </a:t>
            </a:r>
            <a:r>
              <a:rPr lang="en-US" sz="2400" b="1" dirty="0">
                <a:solidFill>
                  <a:srgbClr val="D1D5DB"/>
                </a:solidFill>
                <a:latin typeface="Segoe UI Light" panose="020B0502040204020203" pitchFamily="34" charset="0"/>
                <a:cs typeface="Segoe UI Light" panose="020B0502040204020203" pitchFamily="34" charset="0"/>
              </a:rPr>
              <a:t>Objects </a:t>
            </a:r>
            <a:r>
              <a:rPr lang="ar-EG" sz="2400" b="1" dirty="0">
                <a:solidFill>
                  <a:srgbClr val="D1D5DB"/>
                </a:solidFill>
                <a:latin typeface="Segoe UI Light" panose="020B0502040204020203" pitchFamily="34" charset="0"/>
                <a:cs typeface="Segoe UI Light" panose="020B0502040204020203" pitchFamily="34" charset="0"/>
              </a:rPr>
              <a:t> المخصصه </a:t>
            </a:r>
            <a:endParaRPr lang="en-US" sz="2400" b="1" dirty="0"/>
          </a:p>
        </p:txBody>
      </p:sp>
      <p:sp>
        <p:nvSpPr>
          <p:cNvPr id="12" name="TextBox 11">
            <a:extLst>
              <a:ext uri="{FF2B5EF4-FFF2-40B4-BE49-F238E27FC236}">
                <a16:creationId xmlns:a16="http://schemas.microsoft.com/office/drawing/2014/main" id="{43CCE41C-3632-CF3F-2171-0CBB59E40405}"/>
              </a:ext>
            </a:extLst>
          </p:cNvPr>
          <p:cNvSpPr txBox="1"/>
          <p:nvPr/>
        </p:nvSpPr>
        <p:spPr>
          <a:xfrm>
            <a:off x="4791075" y="2245566"/>
            <a:ext cx="6705600" cy="1938992"/>
          </a:xfrm>
          <a:prstGeom prst="rect">
            <a:avLst/>
          </a:prstGeom>
          <a:noFill/>
        </p:spPr>
        <p:txBody>
          <a:bodyPr wrap="square">
            <a:spAutoFit/>
          </a:bodyPr>
          <a:lstStyle/>
          <a:p>
            <a:pPr algn="r" rtl="1"/>
            <a:r>
              <a:rPr lang="ar-EG" sz="2000" dirty="0">
                <a:solidFill>
                  <a:srgbClr val="D1D5DB"/>
                </a:solidFill>
                <a:latin typeface="Segoe UI Light" panose="020B0502040204020203" pitchFamily="34" charset="0"/>
                <a:cs typeface="Segoe UI Light" panose="020B0502040204020203" pitchFamily="34" charset="0"/>
              </a:rPr>
              <a:t>نقوم باستبدال محتوي </a:t>
            </a:r>
            <a:r>
              <a:rPr lang="en-US" sz="2000" dirty="0">
                <a:solidFill>
                  <a:srgbClr val="D1D5DB"/>
                </a:solidFill>
                <a:latin typeface="Segoe UI Light" panose="020B0502040204020203" pitchFamily="34" charset="0"/>
                <a:cs typeface="Segoe UI Light" panose="020B0502040204020203" pitchFamily="34" charset="0"/>
              </a:rPr>
              <a:t>message </a:t>
            </a:r>
            <a:r>
              <a:rPr lang="ar-EG" sz="2000" dirty="0">
                <a:solidFill>
                  <a:srgbClr val="D1D5DB"/>
                </a:solidFill>
                <a:latin typeface="Segoe UI Light" panose="020B0502040204020203" pitchFamily="34" charset="0"/>
                <a:cs typeface="Segoe UI Light" panose="020B0502040204020203" pitchFamily="34" charset="0"/>
              </a:rPr>
              <a:t> براميتر قيمة البايلود</a:t>
            </a:r>
          </a:p>
          <a:p>
            <a:pPr algn="r" rtl="1"/>
            <a:r>
              <a:rPr lang="ar-EG" sz="2000" dirty="0">
                <a:solidFill>
                  <a:srgbClr val="D1D5DB"/>
                </a:solidFill>
                <a:latin typeface="Segoe UI Light" panose="020B0502040204020203" pitchFamily="34" charset="0"/>
                <a:cs typeface="Segoe UI Light" panose="020B0502040204020203" pitchFamily="34" charset="0"/>
              </a:rPr>
              <a:t>حتى نري إذا كان هناك أي </a:t>
            </a:r>
            <a:r>
              <a:rPr lang="en-US" sz="2000" dirty="0">
                <a:solidFill>
                  <a:srgbClr val="D1D5DB"/>
                </a:solidFill>
                <a:latin typeface="Segoe UI Light" panose="020B0502040204020203" pitchFamily="34" charset="0"/>
                <a:cs typeface="Segoe UI Light" panose="020B0502040204020203" pitchFamily="34" charset="0"/>
              </a:rPr>
              <a:t>objects </a:t>
            </a:r>
            <a:r>
              <a:rPr lang="ar-EG" sz="2000" dirty="0">
                <a:solidFill>
                  <a:srgbClr val="D1D5DB"/>
                </a:solidFill>
                <a:latin typeface="Segoe UI Light" panose="020B0502040204020203" pitchFamily="34" charset="0"/>
                <a:cs typeface="Segoe UI Light" panose="020B0502040204020203" pitchFamily="34" charset="0"/>
              </a:rPr>
              <a:t> مخصصه تنتهي ب </a:t>
            </a:r>
            <a:r>
              <a:rPr lang="en-US" sz="2000" dirty="0">
                <a:solidFill>
                  <a:srgbClr val="D1D5DB"/>
                </a:solidFill>
                <a:latin typeface="Segoe UI Light" panose="020B0502040204020203" pitchFamily="34" charset="0"/>
                <a:cs typeface="Segoe UI Light" panose="020B0502040204020203" pitchFamily="34" charset="0"/>
              </a:rPr>
              <a:t>“__c”</a:t>
            </a:r>
            <a:r>
              <a:rPr lang="ar-EG" sz="2000" dirty="0">
                <a:solidFill>
                  <a:srgbClr val="D1D5DB"/>
                </a:solidFill>
                <a:latin typeface="Segoe UI Light" panose="020B0502040204020203" pitchFamily="34" charset="0"/>
                <a:cs typeface="Segoe UI Light" panose="020B0502040204020203" pitchFamily="34" charset="0"/>
              </a:rPr>
              <a:t> </a:t>
            </a:r>
          </a:p>
          <a:p>
            <a:pPr algn="r" rtl="1"/>
            <a:r>
              <a:rPr lang="ar-EG" sz="2000" dirty="0">
                <a:solidFill>
                  <a:srgbClr val="D1D5DB"/>
                </a:solidFill>
                <a:latin typeface="Segoe UI Light" panose="020B0502040204020203" pitchFamily="34" charset="0"/>
                <a:cs typeface="Segoe UI Light" panose="020B0502040204020203" pitchFamily="34" charset="0"/>
              </a:rPr>
              <a:t>واحفظها في ملف لاننا سوف نستخدمها لاحقاً في استعراض محتواها</a:t>
            </a:r>
          </a:p>
          <a:p>
            <a:pPr algn="r" rtl="1"/>
            <a:r>
              <a:rPr lang="ar-EG" sz="2000" dirty="0">
                <a:solidFill>
                  <a:srgbClr val="D1D5DB"/>
                </a:solidFill>
                <a:latin typeface="Segoe UI Light" panose="020B0502040204020203" pitchFamily="34" charset="0"/>
                <a:cs typeface="Segoe UI Light" panose="020B0502040204020203" pitchFamily="34" charset="0"/>
              </a:rPr>
              <a:t>ونري هل هناك أي بيانات حساسه داخلها </a:t>
            </a:r>
          </a:p>
          <a:p>
            <a:pPr algn="r" rtl="1"/>
            <a:endParaRPr lang="ar-EG" sz="2000" dirty="0">
              <a:solidFill>
                <a:srgbClr val="D1D5DB"/>
              </a:solidFill>
              <a:latin typeface="Segoe UI Light" panose="020B0502040204020203" pitchFamily="34" charset="0"/>
              <a:cs typeface="Segoe UI Light" panose="020B0502040204020203" pitchFamily="34" charset="0"/>
            </a:endParaRPr>
          </a:p>
          <a:p>
            <a:pPr algn="r" rtl="1"/>
            <a:r>
              <a:rPr lang="ar-EG" sz="2000" dirty="0">
                <a:solidFill>
                  <a:srgbClr val="D1D5DB"/>
                </a:solidFill>
                <a:latin typeface="Segoe UI Light" panose="020B0502040204020203" pitchFamily="34" charset="0"/>
                <a:cs typeface="Segoe UI Light" panose="020B0502040204020203" pitchFamily="34" charset="0"/>
              </a:rPr>
              <a:t> </a:t>
            </a:r>
            <a:endParaRPr lang="en-US" sz="2000" dirty="0"/>
          </a:p>
        </p:txBody>
      </p:sp>
      <p:sp>
        <p:nvSpPr>
          <p:cNvPr id="15" name="TextBox 14">
            <a:extLst>
              <a:ext uri="{FF2B5EF4-FFF2-40B4-BE49-F238E27FC236}">
                <a16:creationId xmlns:a16="http://schemas.microsoft.com/office/drawing/2014/main" id="{D4279B7D-7394-8FE5-1FCD-2D513B24EF36}"/>
              </a:ext>
            </a:extLst>
          </p:cNvPr>
          <p:cNvSpPr txBox="1"/>
          <p:nvPr/>
        </p:nvSpPr>
        <p:spPr>
          <a:xfrm>
            <a:off x="393469" y="4503072"/>
            <a:ext cx="11405062" cy="646331"/>
          </a:xfrm>
          <a:prstGeom prst="rect">
            <a:avLst/>
          </a:prstGeom>
          <a:noFill/>
        </p:spPr>
        <p:txBody>
          <a:bodyPr wrap="square">
            <a:spAutoFit/>
          </a:bodyPr>
          <a:lstStyle/>
          <a:p>
            <a:r>
              <a:rPr lang="en-US" dirty="0">
                <a:solidFill>
                  <a:srgbClr val="D1D5DB"/>
                </a:solidFill>
                <a:latin typeface="Segoe UI Light" panose="020B0502040204020203" pitchFamily="34" charset="0"/>
                <a:cs typeface="Segoe UI Light" panose="020B0502040204020203" pitchFamily="34" charset="0"/>
              </a:rPr>
              <a:t>{"actions":[{"id":"123;a","descriptor":"serviceComponent://ui.force.components.controllers.hostConfig.HostConfigController/ACTION$getConfigData","callingDescriptor":"UNKNOWN","params":{}}]}</a:t>
            </a:r>
          </a:p>
        </p:txBody>
      </p:sp>
    </p:spTree>
    <p:extLst>
      <p:ext uri="{BB962C8B-B14F-4D97-AF65-F5344CB8AC3E}">
        <p14:creationId xmlns:p14="http://schemas.microsoft.com/office/powerpoint/2010/main" val="3658376919"/>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1319505" y="174088"/>
            <a:ext cx="5784850" cy="5082204"/>
          </a:xfrm>
        </p:spPr>
        <p:txBody>
          <a:bodyPr/>
          <a:lstStyle/>
          <a:p>
            <a:pPr algn="r">
              <a:lnSpc>
                <a:spcPct val="150000"/>
              </a:lnSpc>
            </a:pPr>
            <a:r>
              <a:rPr lang="ar-EG" sz="10000" dirty="0">
                <a:latin typeface="GHAITHSANS Black" pitchFamily="50" charset="-78"/>
                <a:ea typeface="GHAITHSANS Black" pitchFamily="50" charset="-78"/>
                <a:cs typeface="GHAITHSANS Black" pitchFamily="50" charset="-78"/>
              </a:rPr>
              <a:t>ما هـو</a:t>
            </a:r>
            <a:endParaRPr lang="en-US" sz="10000" dirty="0">
              <a:latin typeface="GHAITHSANS Black" pitchFamily="50" charset="-78"/>
              <a:ea typeface="GHAITHSANS Black" pitchFamily="50" charset="-78"/>
              <a:cs typeface="GHAITHSANS Black" pitchFamily="50" charset="-78"/>
            </a:endParaRPr>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2" name="TextBox 11">
            <a:extLst>
              <a:ext uri="{FF2B5EF4-FFF2-40B4-BE49-F238E27FC236}">
                <a16:creationId xmlns:a16="http://schemas.microsoft.com/office/drawing/2014/main" id="{1B0AB252-B521-96A0-4F93-CD51F53E14ED}"/>
              </a:ext>
            </a:extLst>
          </p:cNvPr>
          <p:cNvSpPr txBox="1"/>
          <p:nvPr/>
        </p:nvSpPr>
        <p:spPr>
          <a:xfrm>
            <a:off x="4281457" y="2508529"/>
            <a:ext cx="5645797" cy="3631763"/>
          </a:xfrm>
          <a:prstGeom prst="rect">
            <a:avLst/>
          </a:prstGeom>
          <a:noFill/>
        </p:spPr>
        <p:txBody>
          <a:bodyPr wrap="square">
            <a:spAutoFit/>
          </a:bodyPr>
          <a:lstStyle/>
          <a:p>
            <a:r>
              <a:rPr lang="en-US" sz="11500" dirty="0">
                <a:solidFill>
                  <a:srgbClr val="00D401"/>
                </a:solidFill>
                <a:latin typeface="Tw Cen MT Condensed Extra Bold" panose="020B0803020202020204" pitchFamily="34" charset="0"/>
                <a:ea typeface="GHAITHSANS Black" pitchFamily="50" charset="-78"/>
                <a:cs typeface="GHAITHSANS Black" pitchFamily="50" charset="-78"/>
              </a:rPr>
              <a:t>CRM </a:t>
            </a:r>
          </a:p>
          <a:p>
            <a:r>
              <a:rPr lang="en-US" sz="11500" dirty="0">
                <a:solidFill>
                  <a:srgbClr val="00D401"/>
                </a:solidFill>
                <a:latin typeface="Tw Cen MT Condensed Extra Bold" panose="020B0803020202020204" pitchFamily="34" charset="0"/>
                <a:ea typeface="GHAITHSANS Black" pitchFamily="50" charset="-78"/>
                <a:cs typeface="GHAITHSANS Black" pitchFamily="50" charset="-78"/>
              </a:rPr>
              <a:t>CMS</a:t>
            </a:r>
          </a:p>
        </p:txBody>
      </p:sp>
      <p:pic>
        <p:nvPicPr>
          <p:cNvPr id="18" name="Picture 17">
            <a:extLst>
              <a:ext uri="{FF2B5EF4-FFF2-40B4-BE49-F238E27FC236}">
                <a16:creationId xmlns:a16="http://schemas.microsoft.com/office/drawing/2014/main" id="{A09A6C72-F366-B0D0-86C3-1E097D685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643563" y="2037297"/>
            <a:ext cx="1241536" cy="975798"/>
          </a:xfrm>
          <a:prstGeom prst="rect">
            <a:avLst/>
          </a:prstGeom>
        </p:spPr>
      </p:pic>
    </p:spTree>
    <p:extLst>
      <p:ext uri="{BB962C8B-B14F-4D97-AF65-F5344CB8AC3E}">
        <p14:creationId xmlns:p14="http://schemas.microsoft.com/office/powerpoint/2010/main" val="3667885111"/>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pic>
        <p:nvPicPr>
          <p:cNvPr id="4" name="Picture 3">
            <a:extLst>
              <a:ext uri="{FF2B5EF4-FFF2-40B4-BE49-F238E27FC236}">
                <a16:creationId xmlns:a16="http://schemas.microsoft.com/office/drawing/2014/main" id="{8BC1DB66-EB75-CE04-6161-9D7A20FC8C84}"/>
              </a:ext>
            </a:extLst>
          </p:cNvPr>
          <p:cNvPicPr>
            <a:picLocks noChangeAspect="1"/>
          </p:cNvPicPr>
          <p:nvPr/>
        </p:nvPicPr>
        <p:blipFill>
          <a:blip r:embed="rId2"/>
          <a:stretch>
            <a:fillRect/>
          </a:stretch>
        </p:blipFill>
        <p:spPr>
          <a:xfrm>
            <a:off x="363894" y="1668426"/>
            <a:ext cx="6867008" cy="4036537"/>
          </a:xfrm>
          <a:prstGeom prst="rect">
            <a:avLst/>
          </a:prstGeom>
        </p:spPr>
      </p:pic>
    </p:spTree>
    <p:extLst>
      <p:ext uri="{BB962C8B-B14F-4D97-AF65-F5344CB8AC3E}">
        <p14:creationId xmlns:p14="http://schemas.microsoft.com/office/powerpoint/2010/main" val="3045342732"/>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10" name="TextBox 9">
            <a:extLst>
              <a:ext uri="{FF2B5EF4-FFF2-40B4-BE49-F238E27FC236}">
                <a16:creationId xmlns:a16="http://schemas.microsoft.com/office/drawing/2014/main" id="{B5AF6E40-CC14-8450-5120-50FAB89F061E}"/>
              </a:ext>
            </a:extLst>
          </p:cNvPr>
          <p:cNvSpPr txBox="1"/>
          <p:nvPr/>
        </p:nvSpPr>
        <p:spPr>
          <a:xfrm>
            <a:off x="7841408" y="1502670"/>
            <a:ext cx="5312617" cy="461665"/>
          </a:xfrm>
          <a:prstGeom prst="rect">
            <a:avLst/>
          </a:prstGeom>
          <a:noFill/>
        </p:spPr>
        <p:txBody>
          <a:bodyPr wrap="square">
            <a:spAutoFit/>
          </a:bodyPr>
          <a:lstStyle/>
          <a:p>
            <a:pPr algn="l" rtl="1"/>
            <a:r>
              <a:rPr lang="ar-EG" sz="2400" b="1" dirty="0">
                <a:solidFill>
                  <a:srgbClr val="D1D5DB"/>
                </a:solidFill>
                <a:latin typeface="Segoe UI Light" panose="020B0502040204020203" pitchFamily="34" charset="0"/>
                <a:cs typeface="Segoe UI Light" panose="020B0502040204020203" pitchFamily="34" charset="0"/>
              </a:rPr>
              <a:t>استخراج بيانات من الـ </a:t>
            </a:r>
            <a:r>
              <a:rPr lang="en-US" sz="2400" b="1" dirty="0">
                <a:solidFill>
                  <a:srgbClr val="D1D5DB"/>
                </a:solidFill>
                <a:latin typeface="Segoe UI Light" panose="020B0502040204020203" pitchFamily="34" charset="0"/>
                <a:cs typeface="Segoe UI Light" panose="020B0502040204020203" pitchFamily="34" charset="0"/>
              </a:rPr>
              <a:t>Objects</a:t>
            </a:r>
            <a:endParaRPr lang="en-US" sz="2400" b="1" dirty="0"/>
          </a:p>
        </p:txBody>
      </p:sp>
      <p:sp>
        <p:nvSpPr>
          <p:cNvPr id="12" name="TextBox 11">
            <a:extLst>
              <a:ext uri="{FF2B5EF4-FFF2-40B4-BE49-F238E27FC236}">
                <a16:creationId xmlns:a16="http://schemas.microsoft.com/office/drawing/2014/main" id="{43CCE41C-3632-CF3F-2171-0CBB59E40405}"/>
              </a:ext>
            </a:extLst>
          </p:cNvPr>
          <p:cNvSpPr txBox="1"/>
          <p:nvPr/>
        </p:nvSpPr>
        <p:spPr>
          <a:xfrm>
            <a:off x="1695450" y="2245566"/>
            <a:ext cx="9801225" cy="1015663"/>
          </a:xfrm>
          <a:prstGeom prst="rect">
            <a:avLst/>
          </a:prstGeom>
          <a:noFill/>
        </p:spPr>
        <p:txBody>
          <a:bodyPr wrap="square">
            <a:spAutoFit/>
          </a:bodyPr>
          <a:lstStyle/>
          <a:p>
            <a:pPr algn="r" rtl="1"/>
            <a:r>
              <a:rPr lang="ar-EG" sz="2000" dirty="0">
                <a:solidFill>
                  <a:srgbClr val="D1D5DB"/>
                </a:solidFill>
                <a:latin typeface="Segoe UI Light" panose="020B0502040204020203" pitchFamily="34" charset="0"/>
                <a:cs typeface="Segoe UI Light" panose="020B0502040204020203" pitchFamily="34" charset="0"/>
              </a:rPr>
              <a:t>سنستخدم خاصية الـ </a:t>
            </a:r>
            <a:r>
              <a:rPr lang="en-US" sz="2000" dirty="0">
                <a:solidFill>
                  <a:srgbClr val="D1D5DB"/>
                </a:solidFill>
                <a:latin typeface="Segoe UI Light" panose="020B0502040204020203" pitchFamily="34" charset="0"/>
                <a:cs typeface="Segoe UI Light" panose="020B0502040204020203" pitchFamily="34" charset="0"/>
              </a:rPr>
              <a:t>Intruder </a:t>
            </a:r>
            <a:r>
              <a:rPr lang="ar-EG" sz="2000" dirty="0">
                <a:solidFill>
                  <a:srgbClr val="D1D5DB"/>
                </a:solidFill>
                <a:latin typeface="Segoe UI Light" panose="020B0502040204020203" pitchFamily="34" charset="0"/>
                <a:cs typeface="Segoe UI Light" panose="020B0502040204020203" pitchFamily="34" charset="0"/>
              </a:rPr>
              <a:t> في </a:t>
            </a:r>
            <a:r>
              <a:rPr lang="en-US" sz="2000" dirty="0">
                <a:solidFill>
                  <a:srgbClr val="D1D5DB"/>
                </a:solidFill>
                <a:latin typeface="Segoe UI Light" panose="020B0502040204020203" pitchFamily="34" charset="0"/>
                <a:cs typeface="Segoe UI Light" panose="020B0502040204020203" pitchFamily="34" charset="0"/>
              </a:rPr>
              <a:t>burp suite </a:t>
            </a:r>
            <a:r>
              <a:rPr lang="ar-EG" sz="2000" dirty="0">
                <a:solidFill>
                  <a:srgbClr val="D1D5DB"/>
                </a:solidFill>
                <a:latin typeface="Segoe UI Light" panose="020B0502040204020203" pitchFamily="34" charset="0"/>
                <a:cs typeface="Segoe UI Light" panose="020B0502040204020203" pitchFamily="34" charset="0"/>
              </a:rPr>
              <a:t> لذلك سنرسل الطلب </a:t>
            </a:r>
          </a:p>
          <a:p>
            <a:pPr algn="r" rtl="1"/>
            <a:r>
              <a:rPr lang="ar-EG" sz="2000" dirty="0">
                <a:solidFill>
                  <a:srgbClr val="D1D5DB"/>
                </a:solidFill>
                <a:latin typeface="Segoe UI Light" panose="020B0502040204020203" pitchFamily="34" charset="0"/>
                <a:cs typeface="Segoe UI Light" panose="020B0502040204020203" pitchFamily="34" charset="0"/>
              </a:rPr>
              <a:t>اليه ونضع قيمة البايلود في محتوي </a:t>
            </a:r>
            <a:r>
              <a:rPr lang="en-US" sz="2000" dirty="0">
                <a:solidFill>
                  <a:srgbClr val="D1D5DB"/>
                </a:solidFill>
                <a:latin typeface="Segoe UI Light" panose="020B0502040204020203" pitchFamily="34" charset="0"/>
                <a:cs typeface="Segoe UI Light" panose="020B0502040204020203" pitchFamily="34" charset="0"/>
              </a:rPr>
              <a:t>message </a:t>
            </a:r>
            <a:r>
              <a:rPr lang="ar-EG" sz="2000" dirty="0">
                <a:solidFill>
                  <a:srgbClr val="D1D5DB"/>
                </a:solidFill>
                <a:latin typeface="Segoe UI Light" panose="020B0502040204020203" pitchFamily="34" charset="0"/>
                <a:cs typeface="Segoe UI Light" panose="020B0502040204020203" pitchFamily="34" charset="0"/>
              </a:rPr>
              <a:t> براميتر ونؤشر على كلمة </a:t>
            </a:r>
          </a:p>
          <a:p>
            <a:pPr algn="r" rtl="1"/>
            <a:r>
              <a:rPr lang="en-US" sz="2000" dirty="0">
                <a:solidFill>
                  <a:srgbClr val="D1D5DB"/>
                </a:solidFill>
                <a:latin typeface="Segoe UI Light" panose="020B0502040204020203" pitchFamily="34" charset="0"/>
                <a:cs typeface="Segoe UI Light" panose="020B0502040204020203" pitchFamily="34" charset="0"/>
              </a:rPr>
              <a:t>MARKER </a:t>
            </a:r>
            <a:r>
              <a:rPr lang="ar-EG" sz="2000" dirty="0">
                <a:solidFill>
                  <a:srgbClr val="D1D5DB"/>
                </a:solidFill>
                <a:latin typeface="Segoe UI Light" panose="020B0502040204020203" pitchFamily="34" charset="0"/>
                <a:cs typeface="Segoe UI Light" panose="020B0502040204020203" pitchFamily="34" charset="0"/>
              </a:rPr>
              <a:t> لان هنا سيتم وضع قيمة الـ </a:t>
            </a:r>
            <a:r>
              <a:rPr lang="en-US" sz="2000" dirty="0">
                <a:solidFill>
                  <a:srgbClr val="D1D5DB"/>
                </a:solidFill>
                <a:latin typeface="Segoe UI Light" panose="020B0502040204020203" pitchFamily="34" charset="0"/>
                <a:cs typeface="Segoe UI Light" panose="020B0502040204020203" pitchFamily="34" charset="0"/>
              </a:rPr>
              <a:t>Custom Object </a:t>
            </a:r>
            <a:r>
              <a:rPr lang="ar-EG" sz="2000" dirty="0">
                <a:solidFill>
                  <a:srgbClr val="D1D5DB"/>
                </a:solidFill>
                <a:latin typeface="Segoe UI Light" panose="020B0502040204020203" pitchFamily="34" charset="0"/>
                <a:cs typeface="Segoe UI Light" panose="020B0502040204020203" pitchFamily="34" charset="0"/>
              </a:rPr>
              <a:t> من خلال الاسماء التي جمعتها في ملف </a:t>
            </a:r>
            <a:endParaRPr lang="en-US" sz="2000" dirty="0"/>
          </a:p>
        </p:txBody>
      </p:sp>
      <p:sp>
        <p:nvSpPr>
          <p:cNvPr id="15" name="TextBox 14">
            <a:extLst>
              <a:ext uri="{FF2B5EF4-FFF2-40B4-BE49-F238E27FC236}">
                <a16:creationId xmlns:a16="http://schemas.microsoft.com/office/drawing/2014/main" id="{D4279B7D-7394-8FE5-1FCD-2D513B24EF36}"/>
              </a:ext>
            </a:extLst>
          </p:cNvPr>
          <p:cNvSpPr txBox="1"/>
          <p:nvPr/>
        </p:nvSpPr>
        <p:spPr>
          <a:xfrm>
            <a:off x="545841" y="3306205"/>
            <a:ext cx="11132781" cy="830997"/>
          </a:xfrm>
          <a:prstGeom prst="rect">
            <a:avLst/>
          </a:prstGeom>
          <a:noFill/>
        </p:spPr>
        <p:txBody>
          <a:bodyPr wrap="square">
            <a:spAutoFit/>
          </a:bodyPr>
          <a:lstStyle/>
          <a:p>
            <a:r>
              <a:rPr lang="en-US" sz="1600" dirty="0">
                <a:solidFill>
                  <a:srgbClr val="D1D5DB"/>
                </a:solidFill>
                <a:latin typeface="Segoe UI Light" panose="020B0502040204020203" pitchFamily="34" charset="0"/>
                <a:cs typeface="Segoe UI Light" panose="020B0502040204020203" pitchFamily="34" charset="0"/>
              </a:rPr>
              <a:t>{"actions":[{"id":"123;a","descriptor":"serviceComponent://ui.force.components.controllers.lists.selectableListDataProvider.SelectableListDataProviderController/ACTION$getItems","callingDescriptor":"UNKNOWN","params":{"entityNameOrId":"</a:t>
            </a:r>
            <a:r>
              <a:rPr lang="en-US" sz="1600" dirty="0">
                <a:solidFill>
                  <a:srgbClr val="00D401"/>
                </a:solidFill>
                <a:latin typeface="Segoe UI Light" panose="020B0502040204020203" pitchFamily="34" charset="0"/>
                <a:cs typeface="Segoe UI Light" panose="020B0502040204020203" pitchFamily="34" charset="0"/>
              </a:rPr>
              <a:t>MARKER</a:t>
            </a:r>
            <a:r>
              <a:rPr lang="en-US" sz="1600" dirty="0">
                <a:solidFill>
                  <a:srgbClr val="D1D5DB"/>
                </a:solidFill>
                <a:latin typeface="Segoe UI Light" panose="020B0502040204020203" pitchFamily="34" charset="0"/>
                <a:cs typeface="Segoe UI Light" panose="020B0502040204020203" pitchFamily="34" charset="0"/>
              </a:rPr>
              <a:t>","layoutType":"FULL","pageSize":100,"currentPage":0,"useTimeout":false,"getCount":false,"enableRowActions":false}}]}</a:t>
            </a:r>
          </a:p>
        </p:txBody>
      </p:sp>
      <p:pic>
        <p:nvPicPr>
          <p:cNvPr id="4" name="Picture 3">
            <a:extLst>
              <a:ext uri="{FF2B5EF4-FFF2-40B4-BE49-F238E27FC236}">
                <a16:creationId xmlns:a16="http://schemas.microsoft.com/office/drawing/2014/main" id="{16008FA3-A557-BB5A-C9F7-302232DC6AB8}"/>
              </a:ext>
            </a:extLst>
          </p:cNvPr>
          <p:cNvPicPr>
            <a:picLocks noChangeAspect="1"/>
          </p:cNvPicPr>
          <p:nvPr/>
        </p:nvPicPr>
        <p:blipFill>
          <a:blip r:embed="rId2"/>
          <a:stretch>
            <a:fillRect/>
          </a:stretch>
        </p:blipFill>
        <p:spPr>
          <a:xfrm>
            <a:off x="363894" y="4893666"/>
            <a:ext cx="11496676" cy="889317"/>
          </a:xfrm>
          <a:prstGeom prst="rect">
            <a:avLst/>
          </a:prstGeom>
        </p:spPr>
      </p:pic>
    </p:spTree>
    <p:extLst>
      <p:ext uri="{BB962C8B-B14F-4D97-AF65-F5344CB8AC3E}">
        <p14:creationId xmlns:p14="http://schemas.microsoft.com/office/powerpoint/2010/main" val="462605329"/>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10" name="TextBox 9">
            <a:extLst>
              <a:ext uri="{FF2B5EF4-FFF2-40B4-BE49-F238E27FC236}">
                <a16:creationId xmlns:a16="http://schemas.microsoft.com/office/drawing/2014/main" id="{B5AF6E40-CC14-8450-5120-50FAB89F061E}"/>
              </a:ext>
            </a:extLst>
          </p:cNvPr>
          <p:cNvSpPr txBox="1"/>
          <p:nvPr/>
        </p:nvSpPr>
        <p:spPr>
          <a:xfrm>
            <a:off x="5869645" y="3014562"/>
            <a:ext cx="5312617" cy="707886"/>
          </a:xfrm>
          <a:prstGeom prst="rect">
            <a:avLst/>
          </a:prstGeom>
          <a:noFill/>
        </p:spPr>
        <p:txBody>
          <a:bodyPr wrap="square">
            <a:spAutoFit/>
          </a:bodyPr>
          <a:lstStyle/>
          <a:p>
            <a:pPr algn="r" rtl="1"/>
            <a:r>
              <a:rPr lang="ar-EG" sz="2000" dirty="0">
                <a:solidFill>
                  <a:srgbClr val="D1D5DB"/>
                </a:solidFill>
                <a:latin typeface="Segoe UI Light" panose="020B0502040204020203" pitchFamily="34" charset="0"/>
                <a:cs typeface="Segoe UI Light" panose="020B0502040204020203" pitchFamily="34" charset="0"/>
              </a:rPr>
              <a:t>عند مشاهدة النتائــج اعمل فلتر </a:t>
            </a:r>
            <a:r>
              <a:rPr lang="en-US" sz="2000" dirty="0">
                <a:solidFill>
                  <a:srgbClr val="D1D5DB"/>
                </a:solidFill>
                <a:latin typeface="Segoe UI Light" panose="020B0502040204020203" pitchFamily="34" charset="0"/>
                <a:cs typeface="Segoe UI Light" panose="020B0502040204020203" pitchFamily="34" charset="0"/>
              </a:rPr>
              <a:t>length</a:t>
            </a:r>
            <a:r>
              <a:rPr lang="ar-EG" sz="2000" dirty="0">
                <a:solidFill>
                  <a:srgbClr val="D1D5DB"/>
                </a:solidFill>
                <a:latin typeface="Segoe UI Light" panose="020B0502040204020203" pitchFamily="34" charset="0"/>
                <a:cs typeface="Segoe UI Light" panose="020B0502040204020203" pitchFamily="34" charset="0"/>
              </a:rPr>
              <a:t> حتى تقوم بمشاهدة الـ </a:t>
            </a:r>
            <a:r>
              <a:rPr lang="en-US" sz="2000" dirty="0">
                <a:solidFill>
                  <a:srgbClr val="D1D5DB"/>
                </a:solidFill>
                <a:latin typeface="Segoe UI Light" panose="020B0502040204020203" pitchFamily="34" charset="0"/>
                <a:cs typeface="Segoe UI Light" panose="020B0502040204020203" pitchFamily="34" charset="0"/>
              </a:rPr>
              <a:t>Objects </a:t>
            </a:r>
            <a:r>
              <a:rPr lang="ar-EG" sz="2000" dirty="0">
                <a:solidFill>
                  <a:srgbClr val="D1D5DB"/>
                </a:solidFill>
                <a:latin typeface="Segoe UI Light" panose="020B0502040204020203" pitchFamily="34" charset="0"/>
                <a:cs typeface="Segoe UI Light" panose="020B0502040204020203" pitchFamily="34" charset="0"/>
              </a:rPr>
              <a:t> التي تحتوي بيانات كثير </a:t>
            </a:r>
            <a:endParaRPr lang="en-US" sz="2000" dirty="0"/>
          </a:p>
        </p:txBody>
      </p:sp>
      <p:pic>
        <p:nvPicPr>
          <p:cNvPr id="3" name="Picture 2">
            <a:extLst>
              <a:ext uri="{FF2B5EF4-FFF2-40B4-BE49-F238E27FC236}">
                <a16:creationId xmlns:a16="http://schemas.microsoft.com/office/drawing/2014/main" id="{5CD2E56A-5618-77B3-DD98-3285CDA971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499" y="1498130"/>
            <a:ext cx="4838083" cy="4163432"/>
          </a:xfrm>
          <a:prstGeom prst="rect">
            <a:avLst/>
          </a:prstGeom>
        </p:spPr>
      </p:pic>
    </p:spTree>
    <p:extLst>
      <p:ext uri="{BB962C8B-B14F-4D97-AF65-F5344CB8AC3E}">
        <p14:creationId xmlns:p14="http://schemas.microsoft.com/office/powerpoint/2010/main" val="810093375"/>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10" name="TextBox 9">
            <a:extLst>
              <a:ext uri="{FF2B5EF4-FFF2-40B4-BE49-F238E27FC236}">
                <a16:creationId xmlns:a16="http://schemas.microsoft.com/office/drawing/2014/main" id="{B5AF6E40-CC14-8450-5120-50FAB89F061E}"/>
              </a:ext>
            </a:extLst>
          </p:cNvPr>
          <p:cNvSpPr txBox="1"/>
          <p:nvPr/>
        </p:nvSpPr>
        <p:spPr>
          <a:xfrm>
            <a:off x="6707933" y="1493332"/>
            <a:ext cx="5312617" cy="461665"/>
          </a:xfrm>
          <a:prstGeom prst="rect">
            <a:avLst/>
          </a:prstGeom>
          <a:noFill/>
        </p:spPr>
        <p:txBody>
          <a:bodyPr wrap="square">
            <a:spAutoFit/>
          </a:bodyPr>
          <a:lstStyle/>
          <a:p>
            <a:pPr algn="l" rtl="1"/>
            <a:r>
              <a:rPr lang="ar-EG" sz="2400" b="1" dirty="0">
                <a:solidFill>
                  <a:srgbClr val="D1D5DB"/>
                </a:solidFill>
                <a:latin typeface="Segoe UI Light" panose="020B0502040204020203" pitchFamily="34" charset="0"/>
                <a:cs typeface="Segoe UI Light" panose="020B0502040204020203" pitchFamily="34" charset="0"/>
              </a:rPr>
              <a:t>في حالة انه لا يوجد أي </a:t>
            </a:r>
            <a:r>
              <a:rPr lang="en-US" sz="2400" b="1" dirty="0">
                <a:solidFill>
                  <a:srgbClr val="D1D5DB"/>
                </a:solidFill>
                <a:latin typeface="Segoe UI Light" panose="020B0502040204020203" pitchFamily="34" charset="0"/>
                <a:cs typeface="Segoe UI Light" panose="020B0502040204020203" pitchFamily="34" charset="0"/>
              </a:rPr>
              <a:t>Custom Object </a:t>
            </a:r>
            <a:endParaRPr lang="en-US" sz="2400" b="1" dirty="0"/>
          </a:p>
        </p:txBody>
      </p:sp>
      <p:sp>
        <p:nvSpPr>
          <p:cNvPr id="12" name="TextBox 11">
            <a:extLst>
              <a:ext uri="{FF2B5EF4-FFF2-40B4-BE49-F238E27FC236}">
                <a16:creationId xmlns:a16="http://schemas.microsoft.com/office/drawing/2014/main" id="{43CCE41C-3632-CF3F-2171-0CBB59E40405}"/>
              </a:ext>
            </a:extLst>
          </p:cNvPr>
          <p:cNvSpPr txBox="1"/>
          <p:nvPr/>
        </p:nvSpPr>
        <p:spPr>
          <a:xfrm>
            <a:off x="1701670" y="2132893"/>
            <a:ext cx="9801225" cy="707886"/>
          </a:xfrm>
          <a:prstGeom prst="rect">
            <a:avLst/>
          </a:prstGeom>
          <a:noFill/>
        </p:spPr>
        <p:txBody>
          <a:bodyPr wrap="square">
            <a:spAutoFit/>
          </a:bodyPr>
          <a:lstStyle/>
          <a:p>
            <a:pPr algn="r" rtl="1"/>
            <a:r>
              <a:rPr lang="ar-EG" sz="2000" dirty="0">
                <a:solidFill>
                  <a:srgbClr val="D1D5DB"/>
                </a:solidFill>
                <a:latin typeface="Segoe UI Light" panose="020B0502040204020203" pitchFamily="34" charset="0"/>
                <a:cs typeface="Segoe UI Light" panose="020B0502040204020203" pitchFamily="34" charset="0"/>
              </a:rPr>
              <a:t>يمكنك</a:t>
            </a:r>
            <a:r>
              <a:rPr lang="en-US" sz="2000" dirty="0">
                <a:solidFill>
                  <a:srgbClr val="D1D5DB"/>
                </a:solidFill>
                <a:latin typeface="Segoe UI Light" panose="020B0502040204020203" pitchFamily="34" charset="0"/>
                <a:cs typeface="Segoe UI Light" panose="020B0502040204020203" pitchFamily="34" charset="0"/>
              </a:rPr>
              <a:t> </a:t>
            </a:r>
            <a:r>
              <a:rPr lang="ar-EG" sz="2000" dirty="0">
                <a:solidFill>
                  <a:srgbClr val="D1D5DB"/>
                </a:solidFill>
                <a:latin typeface="Segoe UI Light" panose="020B0502040204020203" pitchFamily="34" charset="0"/>
                <a:cs typeface="Segoe UI Light" panose="020B0502040204020203" pitchFamily="34" charset="0"/>
              </a:rPr>
              <a:t>استخدام الـ </a:t>
            </a:r>
            <a:r>
              <a:rPr lang="en-US" sz="2000" dirty="0">
                <a:solidFill>
                  <a:srgbClr val="D1D5DB"/>
                </a:solidFill>
                <a:latin typeface="Segoe UI Light" panose="020B0502040204020203" pitchFamily="34" charset="0"/>
                <a:cs typeface="Segoe UI Light" panose="020B0502040204020203" pitchFamily="34" charset="0"/>
              </a:rPr>
              <a:t>Objects </a:t>
            </a:r>
            <a:r>
              <a:rPr lang="ar-EG" sz="2000" dirty="0">
                <a:solidFill>
                  <a:srgbClr val="D1D5DB"/>
                </a:solidFill>
                <a:latin typeface="Segoe UI Light" panose="020B0502040204020203" pitchFamily="34" charset="0"/>
                <a:cs typeface="Segoe UI Light" panose="020B0502040204020203" pitchFamily="34" charset="0"/>
              </a:rPr>
              <a:t> الافتراضيه الموجودة مسبقاً  عند انشاء التطبيق والتخمين عليها</a:t>
            </a:r>
          </a:p>
          <a:p>
            <a:pPr algn="r" rtl="1"/>
            <a:r>
              <a:rPr lang="ar-EG" sz="2000" dirty="0">
                <a:solidFill>
                  <a:srgbClr val="D1D5DB"/>
                </a:solidFill>
                <a:latin typeface="Segoe UI Light" panose="020B0502040204020203" pitchFamily="34" charset="0"/>
                <a:cs typeface="Segoe UI Light" panose="020B0502040204020203" pitchFamily="34" charset="0"/>
              </a:rPr>
              <a:t>بنفس الطريقة من الـ </a:t>
            </a:r>
            <a:r>
              <a:rPr lang="en-US" sz="2000" dirty="0">
                <a:solidFill>
                  <a:srgbClr val="D1D5DB"/>
                </a:solidFill>
                <a:latin typeface="Segoe UI Light" panose="020B0502040204020203" pitchFamily="34" charset="0"/>
                <a:cs typeface="Segoe UI Light" panose="020B0502040204020203" pitchFamily="34" charset="0"/>
              </a:rPr>
              <a:t>Intruder</a:t>
            </a:r>
            <a:endParaRPr lang="en-US" sz="2000" dirty="0"/>
          </a:p>
        </p:txBody>
      </p:sp>
      <p:sp>
        <p:nvSpPr>
          <p:cNvPr id="15" name="TextBox 14">
            <a:extLst>
              <a:ext uri="{FF2B5EF4-FFF2-40B4-BE49-F238E27FC236}">
                <a16:creationId xmlns:a16="http://schemas.microsoft.com/office/drawing/2014/main" id="{D4279B7D-7394-8FE5-1FCD-2D513B24EF36}"/>
              </a:ext>
            </a:extLst>
          </p:cNvPr>
          <p:cNvSpPr txBox="1"/>
          <p:nvPr/>
        </p:nvSpPr>
        <p:spPr>
          <a:xfrm>
            <a:off x="363894" y="3894454"/>
            <a:ext cx="11132781" cy="830997"/>
          </a:xfrm>
          <a:prstGeom prst="rect">
            <a:avLst/>
          </a:prstGeom>
          <a:noFill/>
        </p:spPr>
        <p:txBody>
          <a:bodyPr wrap="square">
            <a:spAutoFit/>
          </a:bodyPr>
          <a:lstStyle/>
          <a:p>
            <a:r>
              <a:rPr lang="en-US" sz="1600" dirty="0">
                <a:solidFill>
                  <a:srgbClr val="D1D5DB"/>
                </a:solidFill>
                <a:latin typeface="Segoe UI Light" panose="020B0502040204020203" pitchFamily="34" charset="0"/>
                <a:cs typeface="Segoe UI Light" panose="020B0502040204020203" pitchFamily="34" charset="0"/>
              </a:rPr>
              <a:t>{"actions":[{"id":"123;a","descriptor":"serviceComponent://ui.force.components.controllers.lists.selectableListDataProvider.SelectableListDataProviderController/ACTION$getItems","callingDescriptor":"UNKNOWN","params":{"entityNameOrId":"</a:t>
            </a:r>
            <a:r>
              <a:rPr lang="en-US" sz="1600" dirty="0">
                <a:solidFill>
                  <a:srgbClr val="00D401"/>
                </a:solidFill>
                <a:latin typeface="Segoe UI Light" panose="020B0502040204020203" pitchFamily="34" charset="0"/>
                <a:cs typeface="Segoe UI Light" panose="020B0502040204020203" pitchFamily="34" charset="0"/>
              </a:rPr>
              <a:t>MARKER</a:t>
            </a:r>
            <a:r>
              <a:rPr lang="en-US" sz="1600" dirty="0">
                <a:solidFill>
                  <a:srgbClr val="D1D5DB"/>
                </a:solidFill>
                <a:latin typeface="Segoe UI Light" panose="020B0502040204020203" pitchFamily="34" charset="0"/>
                <a:cs typeface="Segoe UI Light" panose="020B0502040204020203" pitchFamily="34" charset="0"/>
              </a:rPr>
              <a:t>","layoutType":"FULL","pageSize":100,"currentPage":0,"useTimeout":false,"getCount":false,"enableRowActions":false}}]}</a:t>
            </a:r>
          </a:p>
        </p:txBody>
      </p:sp>
      <p:pic>
        <p:nvPicPr>
          <p:cNvPr id="4" name="Picture 3">
            <a:extLst>
              <a:ext uri="{FF2B5EF4-FFF2-40B4-BE49-F238E27FC236}">
                <a16:creationId xmlns:a16="http://schemas.microsoft.com/office/drawing/2014/main" id="{16008FA3-A557-BB5A-C9F7-302232DC6AB8}"/>
              </a:ext>
            </a:extLst>
          </p:cNvPr>
          <p:cNvPicPr>
            <a:picLocks noChangeAspect="1"/>
          </p:cNvPicPr>
          <p:nvPr/>
        </p:nvPicPr>
        <p:blipFill>
          <a:blip r:embed="rId2"/>
          <a:stretch>
            <a:fillRect/>
          </a:stretch>
        </p:blipFill>
        <p:spPr>
          <a:xfrm>
            <a:off x="363894" y="4893666"/>
            <a:ext cx="11496676" cy="889317"/>
          </a:xfrm>
          <a:prstGeom prst="rect">
            <a:avLst/>
          </a:prstGeom>
        </p:spPr>
      </p:pic>
      <p:sp>
        <p:nvSpPr>
          <p:cNvPr id="7" name="TextBox 6">
            <a:extLst>
              <a:ext uri="{FF2B5EF4-FFF2-40B4-BE49-F238E27FC236}">
                <a16:creationId xmlns:a16="http://schemas.microsoft.com/office/drawing/2014/main" id="{17293A28-25A7-38D7-2B20-FCC0522AB494}"/>
              </a:ext>
            </a:extLst>
          </p:cNvPr>
          <p:cNvSpPr txBox="1"/>
          <p:nvPr/>
        </p:nvSpPr>
        <p:spPr>
          <a:xfrm>
            <a:off x="415270" y="3198167"/>
            <a:ext cx="11247120" cy="461665"/>
          </a:xfrm>
          <a:prstGeom prst="rect">
            <a:avLst/>
          </a:prstGeom>
          <a:noFill/>
        </p:spPr>
        <p:txBody>
          <a:bodyPr wrap="square">
            <a:spAutoFit/>
          </a:bodyPr>
          <a:lstStyle/>
          <a:p>
            <a:pPr marL="285750" indent="-285750">
              <a:buFont typeface="Arial" panose="020B0604020202020204" pitchFamily="34" charset="0"/>
              <a:buChar char="•"/>
            </a:pPr>
            <a:r>
              <a:rPr lang="en-US" sz="1200" dirty="0">
                <a:hlinkClick r:id="rId3"/>
              </a:rPr>
              <a:t>https://raw.githubusercontent.com/reversebrain/salesforce_standard_objects/main/objects.txt</a:t>
            </a:r>
            <a:endParaRPr lang="ar-EG" sz="1200" dirty="0"/>
          </a:p>
          <a:p>
            <a:pPr marL="285750" indent="-285750">
              <a:buFont typeface="Arial" panose="020B0604020202020204" pitchFamily="34" charset="0"/>
              <a:buChar char="•"/>
            </a:pPr>
            <a:endParaRPr lang="en-US" sz="1200" dirty="0"/>
          </a:p>
        </p:txBody>
      </p:sp>
    </p:spTree>
    <p:extLst>
      <p:ext uri="{BB962C8B-B14F-4D97-AF65-F5344CB8AC3E}">
        <p14:creationId xmlns:p14="http://schemas.microsoft.com/office/powerpoint/2010/main" val="1657611276"/>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7" name="TextBox 6">
            <a:extLst>
              <a:ext uri="{FF2B5EF4-FFF2-40B4-BE49-F238E27FC236}">
                <a16:creationId xmlns:a16="http://schemas.microsoft.com/office/drawing/2014/main" id="{F850E56E-B6F2-FDC0-426E-370DB5196315}"/>
              </a:ext>
            </a:extLst>
          </p:cNvPr>
          <p:cNvSpPr txBox="1"/>
          <p:nvPr/>
        </p:nvSpPr>
        <p:spPr>
          <a:xfrm>
            <a:off x="450965" y="2425684"/>
            <a:ext cx="6704214" cy="2308324"/>
          </a:xfrm>
          <a:prstGeom prst="rect">
            <a:avLst/>
          </a:prstGeom>
          <a:noFill/>
        </p:spPr>
        <p:txBody>
          <a:bodyPr wrap="square">
            <a:spAutoFit/>
          </a:bodyPr>
          <a:lstStyle/>
          <a:p>
            <a:pPr marL="285750" indent="-285750">
              <a:buFont typeface="Arial" panose="020B0604020202020204" pitchFamily="34" charset="0"/>
              <a:buChar char="•"/>
            </a:pPr>
            <a:r>
              <a:rPr lang="en-US" dirty="0">
                <a:latin typeface="Microsoft JhengHei" panose="020B0604030504040204" pitchFamily="34" charset="-120"/>
                <a:ea typeface="Microsoft JhengHei" panose="020B0604030504040204" pitchFamily="34" charset="-120"/>
                <a:cs typeface="AA-Font Kufic Letters Solid" panose="02000800000000000000" pitchFamily="2" charset="0"/>
              </a:rPr>
              <a:t>Document - Prefix 015 - /servlet/servlet.FileDownload?file=ID</a:t>
            </a:r>
          </a:p>
          <a:p>
            <a:pPr marL="285750" indent="-285750">
              <a:buFont typeface="Arial" panose="020B0604020202020204" pitchFamily="34" charset="0"/>
              <a:buChar char="•"/>
            </a:pPr>
            <a:endParaRPr lang="en-US" dirty="0">
              <a:latin typeface="Microsoft JhengHei" panose="020B0604030504040204" pitchFamily="34" charset="-120"/>
              <a:ea typeface="Microsoft JhengHei" panose="020B0604030504040204" pitchFamily="34" charset="-120"/>
              <a:cs typeface="AA-Font Kufic Letters Solid" panose="02000800000000000000" pitchFamily="2" charset="0"/>
            </a:endParaRPr>
          </a:p>
          <a:p>
            <a:pPr marL="285750" indent="-285750">
              <a:buFont typeface="Arial" panose="020B0604020202020204" pitchFamily="34" charset="0"/>
              <a:buChar char="•"/>
            </a:pPr>
            <a:r>
              <a:rPr lang="en-US" dirty="0">
                <a:latin typeface="Microsoft JhengHei" panose="020B0604030504040204" pitchFamily="34" charset="-120"/>
                <a:ea typeface="Microsoft JhengHei" panose="020B0604030504040204" pitchFamily="34" charset="-120"/>
                <a:cs typeface="AA-Font Kufic Letters Solid" panose="02000800000000000000" pitchFamily="2" charset="0"/>
              </a:rPr>
              <a:t>ContentDocument - Prefix 069 - /sfc/servlet.shepherd/document/download/ID</a:t>
            </a:r>
          </a:p>
          <a:p>
            <a:pPr marL="285750" indent="-285750">
              <a:buFont typeface="Arial" panose="020B0604020202020204" pitchFamily="34" charset="0"/>
              <a:buChar char="•"/>
            </a:pPr>
            <a:endParaRPr lang="en-US" dirty="0">
              <a:latin typeface="Microsoft JhengHei" panose="020B0604030504040204" pitchFamily="34" charset="-120"/>
              <a:ea typeface="Microsoft JhengHei" panose="020B0604030504040204" pitchFamily="34" charset="-120"/>
              <a:cs typeface="AA-Font Kufic Letters Solid" panose="02000800000000000000" pitchFamily="2" charset="0"/>
            </a:endParaRPr>
          </a:p>
          <a:p>
            <a:pPr marL="285750" indent="-285750">
              <a:buFont typeface="Arial" panose="020B0604020202020204" pitchFamily="34" charset="0"/>
              <a:buChar char="•"/>
            </a:pPr>
            <a:r>
              <a:rPr lang="en-US" dirty="0">
                <a:latin typeface="Microsoft JhengHei" panose="020B0604030504040204" pitchFamily="34" charset="-120"/>
                <a:ea typeface="Microsoft JhengHei" panose="020B0604030504040204" pitchFamily="34" charset="-120"/>
                <a:cs typeface="AA-Font Kufic Letters Solid" panose="02000800000000000000" pitchFamily="2" charset="0"/>
              </a:rPr>
              <a:t>ContentVersion - Prefix 068 - /sfc/servlet.shepherd/version/download/ID</a:t>
            </a:r>
          </a:p>
        </p:txBody>
      </p:sp>
      <p:pic>
        <p:nvPicPr>
          <p:cNvPr id="11" name="Picture 10">
            <a:extLst>
              <a:ext uri="{FF2B5EF4-FFF2-40B4-BE49-F238E27FC236}">
                <a16:creationId xmlns:a16="http://schemas.microsoft.com/office/drawing/2014/main" id="{864ED1FF-E567-9AE1-9EE5-42DD74974059}"/>
              </a:ext>
            </a:extLst>
          </p:cNvPr>
          <p:cNvPicPr>
            <a:picLocks noChangeAspect="1"/>
          </p:cNvPicPr>
          <p:nvPr/>
        </p:nvPicPr>
        <p:blipFill>
          <a:blip r:embed="rId2"/>
          <a:stretch>
            <a:fillRect/>
          </a:stretch>
        </p:blipFill>
        <p:spPr>
          <a:xfrm>
            <a:off x="7242250" y="2168969"/>
            <a:ext cx="3880895" cy="4272742"/>
          </a:xfrm>
          <a:prstGeom prst="rect">
            <a:avLst/>
          </a:prstGeom>
        </p:spPr>
      </p:pic>
      <p:sp>
        <p:nvSpPr>
          <p:cNvPr id="13" name="TextBox 12">
            <a:extLst>
              <a:ext uri="{FF2B5EF4-FFF2-40B4-BE49-F238E27FC236}">
                <a16:creationId xmlns:a16="http://schemas.microsoft.com/office/drawing/2014/main" id="{95BD93F2-147F-88DF-E485-F12B893FA271}"/>
              </a:ext>
            </a:extLst>
          </p:cNvPr>
          <p:cNvSpPr txBox="1"/>
          <p:nvPr/>
        </p:nvSpPr>
        <p:spPr>
          <a:xfrm>
            <a:off x="5563814" y="1346522"/>
            <a:ext cx="6704214" cy="369332"/>
          </a:xfrm>
          <a:prstGeom prst="rect">
            <a:avLst/>
          </a:prstGeom>
          <a:noFill/>
        </p:spPr>
        <p:txBody>
          <a:bodyPr wrap="square">
            <a:spAutoFit/>
          </a:bodyPr>
          <a:lstStyle/>
          <a:p>
            <a:r>
              <a:rPr lang="ar-EG" sz="1800" dirty="0">
                <a:solidFill>
                  <a:srgbClr val="D1D5DB"/>
                </a:solidFill>
                <a:latin typeface="Segoe UI Light" panose="020B0502040204020203" pitchFamily="34" charset="0"/>
                <a:cs typeface="Segoe UI Light" panose="020B0502040204020203" pitchFamily="34" charset="0"/>
              </a:rPr>
              <a:t>لمعرفة نوعية الـبيانات التي تظهر لك وكيف تقوم بتحميـلها</a:t>
            </a:r>
            <a:endParaRPr lang="en-US" dirty="0"/>
          </a:p>
        </p:txBody>
      </p:sp>
    </p:spTree>
    <p:extLst>
      <p:ext uri="{BB962C8B-B14F-4D97-AF65-F5344CB8AC3E}">
        <p14:creationId xmlns:p14="http://schemas.microsoft.com/office/powerpoint/2010/main" val="3380601332"/>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943727" y="289680"/>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كيف تقوم بالفحص</a:t>
            </a:r>
            <a:endParaRPr lang="en-US" sz="4400" dirty="0"/>
          </a:p>
        </p:txBody>
      </p:sp>
      <p:sp>
        <p:nvSpPr>
          <p:cNvPr id="2" name="TextBox 1">
            <a:extLst>
              <a:ext uri="{FF2B5EF4-FFF2-40B4-BE49-F238E27FC236}">
                <a16:creationId xmlns:a16="http://schemas.microsoft.com/office/drawing/2014/main" id="{11290FB4-DDCE-48AE-0446-8BC2DD6BE8D5}"/>
              </a:ext>
            </a:extLst>
          </p:cNvPr>
          <p:cNvSpPr txBox="1"/>
          <p:nvPr/>
        </p:nvSpPr>
        <p:spPr>
          <a:xfrm>
            <a:off x="5546528" y="2272098"/>
            <a:ext cx="6211251" cy="1200329"/>
          </a:xfrm>
          <a:prstGeom prst="rect">
            <a:avLst/>
          </a:prstGeom>
          <a:noFill/>
        </p:spPr>
        <p:txBody>
          <a:bodyPr wrap="square">
            <a:spAutoFit/>
          </a:bodyPr>
          <a:lstStyle/>
          <a:p>
            <a:pPr algn="r" rtl="1"/>
            <a:r>
              <a:rPr lang="ar-EG" dirty="0">
                <a:solidFill>
                  <a:srgbClr val="D1D5DB"/>
                </a:solidFill>
                <a:latin typeface="Segoe UI Light" panose="020B0502040204020203" pitchFamily="34" charset="0"/>
                <a:cs typeface="Segoe UI Light" panose="020B0502040204020203" pitchFamily="34" charset="0"/>
              </a:rPr>
              <a:t>في حالة انك تريد فحص الـ </a:t>
            </a:r>
            <a:r>
              <a:rPr lang="en-US" dirty="0">
                <a:solidFill>
                  <a:srgbClr val="D1D5DB"/>
                </a:solidFill>
                <a:latin typeface="Segoe UI Light" panose="020B0502040204020203" pitchFamily="34" charset="0"/>
                <a:cs typeface="Segoe UI Light" panose="020B0502040204020203" pitchFamily="34" charset="0"/>
              </a:rPr>
              <a:t>Subdomains </a:t>
            </a:r>
            <a:r>
              <a:rPr lang="ar-EG" dirty="0">
                <a:solidFill>
                  <a:srgbClr val="D1D5DB"/>
                </a:solidFill>
                <a:latin typeface="Segoe UI Light" panose="020B0502040204020203" pitchFamily="34" charset="0"/>
                <a:cs typeface="Segoe UI Light" panose="020B0502040204020203" pitchFamily="34" charset="0"/>
              </a:rPr>
              <a:t> باستخدام</a:t>
            </a:r>
          </a:p>
          <a:p>
            <a:pPr algn="r" rtl="1"/>
            <a:r>
              <a:rPr lang="ar-EG" dirty="0">
                <a:solidFill>
                  <a:srgbClr val="D1D5DB"/>
                </a:solidFill>
                <a:latin typeface="Segoe UI Light" panose="020B0502040204020203" pitchFamily="34" charset="0"/>
                <a:cs typeface="Segoe UI Light" panose="020B0502040204020203" pitchFamily="34" charset="0"/>
              </a:rPr>
              <a:t> أدوات يمكنك استخدام </a:t>
            </a:r>
            <a:r>
              <a:rPr lang="en-US" b="1" dirty="0">
                <a:solidFill>
                  <a:srgbClr val="D1D5DB"/>
                </a:solidFill>
                <a:latin typeface="Segoe UI Light" panose="020B0502040204020203" pitchFamily="34" charset="0"/>
                <a:cs typeface="Segoe UI Light" panose="020B0502040204020203" pitchFamily="34" charset="0"/>
              </a:rPr>
              <a:t>cirrusgo</a:t>
            </a:r>
            <a:r>
              <a:rPr lang="ar-EG" b="1" dirty="0">
                <a:solidFill>
                  <a:srgbClr val="D1D5DB"/>
                </a:solidFill>
                <a:latin typeface="Segoe UI Light" panose="020B0502040204020203" pitchFamily="34" charset="0"/>
                <a:cs typeface="Segoe UI Light" panose="020B0502040204020203" pitchFamily="34" charset="0"/>
              </a:rPr>
              <a:t> </a:t>
            </a:r>
            <a:r>
              <a:rPr lang="ar-EG" dirty="0">
                <a:solidFill>
                  <a:srgbClr val="D1D5DB"/>
                </a:solidFill>
                <a:latin typeface="Segoe UI Light" panose="020B0502040204020203" pitchFamily="34" charset="0"/>
                <a:cs typeface="Segoe UI Light" panose="020B0502040204020203" pitchFamily="34" charset="0"/>
              </a:rPr>
              <a:t>فهي تفحص لك</a:t>
            </a:r>
          </a:p>
          <a:p>
            <a:pPr algn="r" rtl="1"/>
            <a:r>
              <a:rPr lang="ar-EG" dirty="0">
                <a:solidFill>
                  <a:srgbClr val="D1D5DB"/>
                </a:solidFill>
                <a:latin typeface="Segoe UI Light" panose="020B0502040204020203" pitchFamily="34" charset="0"/>
                <a:cs typeface="Segoe UI Light" panose="020B0502040204020203" pitchFamily="34" charset="0"/>
              </a:rPr>
              <a:t> الـ </a:t>
            </a:r>
            <a:r>
              <a:rPr lang="en-US" dirty="0">
                <a:solidFill>
                  <a:srgbClr val="D1D5DB"/>
                </a:solidFill>
                <a:latin typeface="Segoe UI Light" panose="020B0502040204020203" pitchFamily="34" charset="0"/>
                <a:cs typeface="Segoe UI Light" panose="020B0502040204020203" pitchFamily="34" charset="0"/>
              </a:rPr>
              <a:t>endpoint </a:t>
            </a:r>
            <a:r>
              <a:rPr lang="ar-EG" dirty="0">
                <a:solidFill>
                  <a:srgbClr val="D1D5DB"/>
                </a:solidFill>
                <a:latin typeface="Segoe UI Light" panose="020B0502040204020203" pitchFamily="34" charset="0"/>
                <a:cs typeface="Segoe UI Light" panose="020B0502040204020203" pitchFamily="34" charset="0"/>
              </a:rPr>
              <a:t> او ال  </a:t>
            </a:r>
            <a:r>
              <a:rPr lang="en-US" dirty="0">
                <a:solidFill>
                  <a:srgbClr val="D1D5DB"/>
                </a:solidFill>
                <a:latin typeface="Segoe UI Light" panose="020B0502040204020203" pitchFamily="34" charset="0"/>
                <a:cs typeface="Segoe UI Light" panose="020B0502040204020203" pitchFamily="34" charset="0"/>
              </a:rPr>
              <a:t>Subdomain</a:t>
            </a:r>
            <a:r>
              <a:rPr lang="ar-EG" dirty="0">
                <a:solidFill>
                  <a:srgbClr val="D1D5DB"/>
                </a:solidFill>
                <a:latin typeface="Segoe UI Light" panose="020B0502040204020203" pitchFamily="34" charset="0"/>
                <a:cs typeface="Segoe UI Light" panose="020B0502040204020203" pitchFamily="34" charset="0"/>
              </a:rPr>
              <a:t> </a:t>
            </a:r>
            <a:r>
              <a:rPr lang="en-US" dirty="0">
                <a:solidFill>
                  <a:srgbClr val="D1D5DB"/>
                </a:solidFill>
                <a:latin typeface="Segoe UI Light" panose="020B0502040204020203" pitchFamily="34" charset="0"/>
                <a:cs typeface="Segoe UI Light" panose="020B0502040204020203" pitchFamily="34" charset="0"/>
              </a:rPr>
              <a:t> </a:t>
            </a:r>
            <a:r>
              <a:rPr lang="ar-EG" dirty="0">
                <a:solidFill>
                  <a:srgbClr val="D1D5DB"/>
                </a:solidFill>
                <a:latin typeface="Segoe UI Light" panose="020B0502040204020203" pitchFamily="34" charset="0"/>
                <a:cs typeface="Segoe UI Light" panose="020B0502040204020203" pitchFamily="34" charset="0"/>
              </a:rPr>
              <a:t>فقط </a:t>
            </a:r>
          </a:p>
          <a:p>
            <a:pPr algn="r" rtl="1"/>
            <a:r>
              <a:rPr lang="ar-EG" dirty="0">
                <a:solidFill>
                  <a:srgbClr val="D1D5DB"/>
                </a:solidFill>
                <a:latin typeface="Segoe UI Light" panose="020B0502040204020203" pitchFamily="34" charset="0"/>
                <a:cs typeface="Segoe UI Light" panose="020B0502040204020203" pitchFamily="34" charset="0"/>
              </a:rPr>
              <a:t>وتخبرك اذا كانت مصابه أم لا</a:t>
            </a:r>
            <a:endParaRPr lang="en-US" b="1" dirty="0"/>
          </a:p>
        </p:txBody>
      </p:sp>
      <p:pic>
        <p:nvPicPr>
          <p:cNvPr id="6" name="Picture 5">
            <a:extLst>
              <a:ext uri="{FF2B5EF4-FFF2-40B4-BE49-F238E27FC236}">
                <a16:creationId xmlns:a16="http://schemas.microsoft.com/office/drawing/2014/main" id="{72395432-9DEC-77C6-9C42-89D00E59C031}"/>
              </a:ext>
            </a:extLst>
          </p:cNvPr>
          <p:cNvPicPr>
            <a:picLocks noChangeAspect="1"/>
          </p:cNvPicPr>
          <p:nvPr/>
        </p:nvPicPr>
        <p:blipFill rotWithShape="1">
          <a:blip r:embed="rId2"/>
          <a:srcRect l="2556" r="23235"/>
          <a:stretch/>
        </p:blipFill>
        <p:spPr>
          <a:xfrm>
            <a:off x="1" y="0"/>
            <a:ext cx="5070764" cy="6858000"/>
          </a:xfrm>
          <a:prstGeom prst="rect">
            <a:avLst/>
          </a:prstGeom>
        </p:spPr>
      </p:pic>
    </p:spTree>
    <p:extLst>
      <p:ext uri="{BB962C8B-B14F-4D97-AF65-F5344CB8AC3E}">
        <p14:creationId xmlns:p14="http://schemas.microsoft.com/office/powerpoint/2010/main" val="2585562197"/>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353523" y="298698"/>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كيـف تقوم بانشاء تقرير</a:t>
            </a:r>
            <a:endParaRPr lang="en-US" sz="4400" dirty="0"/>
          </a:p>
        </p:txBody>
      </p:sp>
      <p:pic>
        <p:nvPicPr>
          <p:cNvPr id="12" name="Picture 11">
            <a:extLst>
              <a:ext uri="{FF2B5EF4-FFF2-40B4-BE49-F238E27FC236}">
                <a16:creationId xmlns:a16="http://schemas.microsoft.com/office/drawing/2014/main" id="{A264FD04-CA2E-4D42-CD3D-E7150BC5E015}"/>
              </a:ext>
            </a:extLst>
          </p:cNvPr>
          <p:cNvPicPr>
            <a:picLocks noChangeAspect="1"/>
          </p:cNvPicPr>
          <p:nvPr/>
        </p:nvPicPr>
        <p:blipFill>
          <a:blip r:embed="rId2"/>
          <a:stretch>
            <a:fillRect/>
          </a:stretch>
        </p:blipFill>
        <p:spPr>
          <a:xfrm>
            <a:off x="121149" y="650491"/>
            <a:ext cx="5294030" cy="5448059"/>
          </a:xfrm>
          <a:prstGeom prst="rect">
            <a:avLst/>
          </a:prstGeom>
        </p:spPr>
      </p:pic>
      <p:sp>
        <p:nvSpPr>
          <p:cNvPr id="14" name="TextBox 13">
            <a:extLst>
              <a:ext uri="{FF2B5EF4-FFF2-40B4-BE49-F238E27FC236}">
                <a16:creationId xmlns:a16="http://schemas.microsoft.com/office/drawing/2014/main" id="{1EE92410-0E1A-25C9-B9FC-C0EE5D9A28A4}"/>
              </a:ext>
            </a:extLst>
          </p:cNvPr>
          <p:cNvSpPr txBox="1"/>
          <p:nvPr/>
        </p:nvSpPr>
        <p:spPr>
          <a:xfrm>
            <a:off x="5765246" y="2750491"/>
            <a:ext cx="7344295" cy="553998"/>
          </a:xfrm>
          <a:prstGeom prst="rect">
            <a:avLst/>
          </a:prstGeom>
          <a:noFill/>
        </p:spPr>
        <p:txBody>
          <a:bodyPr wrap="square">
            <a:spAutoFit/>
          </a:bodyPr>
          <a:lstStyle/>
          <a:p>
            <a:pPr marL="285750" indent="-285750">
              <a:buFont typeface="Arial" panose="020B0604020202020204" pitchFamily="34" charset="0"/>
              <a:buChar char="•"/>
            </a:pPr>
            <a:r>
              <a:rPr lang="en-US" sz="1200" dirty="0">
                <a:hlinkClick r:id="rId3"/>
              </a:rPr>
              <a:t>https://github.com/C0NQR0R/HuntSalesforce/blob/main/report-template.md</a:t>
            </a:r>
            <a:endParaRPr lang="en-US" sz="1200" dirty="0"/>
          </a:p>
          <a:p>
            <a:pPr marL="285750" indent="-285750">
              <a:buFont typeface="Arial" panose="020B0604020202020204" pitchFamily="34" charset="0"/>
              <a:buChar char="•"/>
            </a:pPr>
            <a:endParaRPr lang="en-US" dirty="0"/>
          </a:p>
        </p:txBody>
      </p:sp>
      <p:sp>
        <p:nvSpPr>
          <p:cNvPr id="16" name="TextBox 15">
            <a:extLst>
              <a:ext uri="{FF2B5EF4-FFF2-40B4-BE49-F238E27FC236}">
                <a16:creationId xmlns:a16="http://schemas.microsoft.com/office/drawing/2014/main" id="{2CD44278-0D58-B58A-B5A5-AC6AF2D2F409}"/>
              </a:ext>
            </a:extLst>
          </p:cNvPr>
          <p:cNvSpPr txBox="1"/>
          <p:nvPr/>
        </p:nvSpPr>
        <p:spPr>
          <a:xfrm>
            <a:off x="8724978" y="2381159"/>
            <a:ext cx="6508864" cy="369332"/>
          </a:xfrm>
          <a:prstGeom prst="rect">
            <a:avLst/>
          </a:prstGeom>
          <a:noFill/>
        </p:spPr>
        <p:txBody>
          <a:bodyPr wrap="square">
            <a:spAutoFit/>
          </a:bodyPr>
          <a:lstStyle/>
          <a:p>
            <a:r>
              <a:rPr lang="ar-EG" dirty="0">
                <a:solidFill>
                  <a:srgbClr val="D1D5DB"/>
                </a:solidFill>
                <a:latin typeface="Segoe UI Light" panose="020B0502040204020203" pitchFamily="34" charset="0"/>
                <a:cs typeface="Segoe UI Light" panose="020B0502040204020203" pitchFamily="34" charset="0"/>
              </a:rPr>
              <a:t>رابط التمبلت الذي يمكنـك استعماله</a:t>
            </a:r>
            <a:endParaRPr lang="en-US" dirty="0"/>
          </a:p>
        </p:txBody>
      </p:sp>
    </p:spTree>
    <p:extLst>
      <p:ext uri="{BB962C8B-B14F-4D97-AF65-F5344CB8AC3E}">
        <p14:creationId xmlns:p14="http://schemas.microsoft.com/office/powerpoint/2010/main" val="1050006887"/>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6702658" y="443537"/>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المصـادر المستخدمه</a:t>
            </a:r>
            <a:endParaRPr lang="en-US" sz="4400" dirty="0"/>
          </a:p>
        </p:txBody>
      </p:sp>
      <p:sp>
        <p:nvSpPr>
          <p:cNvPr id="2" name="TextBox 1">
            <a:extLst>
              <a:ext uri="{FF2B5EF4-FFF2-40B4-BE49-F238E27FC236}">
                <a16:creationId xmlns:a16="http://schemas.microsoft.com/office/drawing/2014/main" id="{11290FB4-DDCE-48AE-0446-8BC2DD6BE8D5}"/>
              </a:ext>
            </a:extLst>
          </p:cNvPr>
          <p:cNvSpPr txBox="1"/>
          <p:nvPr/>
        </p:nvSpPr>
        <p:spPr>
          <a:xfrm>
            <a:off x="274318" y="1708494"/>
            <a:ext cx="10621347" cy="3139321"/>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2"/>
              </a:rPr>
              <a:t>https://www.enumerated.ie/index/salesforce</a:t>
            </a: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3"/>
              </a:rPr>
              <a:t>https://pentestmag.com/making-small-things-big/</a:t>
            </a: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4"/>
              </a:rPr>
              <a:t>https://github.com/Ph33rr/cirrusgo</a:t>
            </a: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5"/>
              </a:rPr>
              <a:t>https://www.reconstation.io/blog/salesforce-recon-and-exploitation-toolkit-sret</a:t>
            </a: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6"/>
              </a:rPr>
              <a:t>https://help.salesforce.com/s/articleView?id=sf.security_data_access.htm&amp;type=5</a:t>
            </a:r>
            <a:r>
              <a:rPr lang="ar-EG" dirty="0">
                <a:solidFill>
                  <a:srgbClr val="D1D5DB"/>
                </a:solidFill>
                <a:latin typeface="Segoe UI Light" panose="020B0502040204020203" pitchFamily="34" charset="0"/>
                <a:cs typeface="Segoe UI Light" panose="020B0502040204020203" pitchFamily="34" charset="0"/>
              </a:rPr>
              <a:t> </a:t>
            </a: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7"/>
              </a:rPr>
              <a:t>https://twitter.com/infosec_90/status/1546527585328316421</a:t>
            </a:r>
            <a:endParaRPr lang="en-US"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dirty="0">
                <a:solidFill>
                  <a:srgbClr val="D1D5DB"/>
                </a:solidFill>
                <a:latin typeface="Segoe UI Light" panose="020B0502040204020203" pitchFamily="34" charset="0"/>
                <a:cs typeface="Segoe UI Light" panose="020B0502040204020203" pitchFamily="34" charset="0"/>
                <a:hlinkClick r:id="rId8"/>
              </a:rPr>
              <a:t>https://www.securityweek.com/companies-still-exposing-sensitive-data-known-salesforce-misconfiguration/</a:t>
            </a:r>
            <a:r>
              <a:rPr lang="en-US" dirty="0">
                <a:solidFill>
                  <a:srgbClr val="D1D5DB"/>
                </a:solidFill>
                <a:latin typeface="Segoe UI Light" panose="020B0502040204020203" pitchFamily="34" charset="0"/>
                <a:cs typeface="Segoe UI Light" panose="020B0502040204020203" pitchFamily="34" charset="0"/>
              </a:rPr>
              <a:t> </a:t>
            </a: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endParaRPr lang="ar-EG" dirty="0">
              <a:solidFill>
                <a:srgbClr val="D1D5DB"/>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endParaRPr lang="ar-EG" dirty="0">
              <a:solidFill>
                <a:srgbClr val="D1D5DB"/>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233849174"/>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7" name="TextBox 16">
            <a:extLst>
              <a:ext uri="{FF2B5EF4-FFF2-40B4-BE49-F238E27FC236}">
                <a16:creationId xmlns:a16="http://schemas.microsoft.com/office/drawing/2014/main" id="{30BE55FC-C5C4-31E9-982D-FDD493CBDB4C}"/>
              </a:ext>
            </a:extLst>
          </p:cNvPr>
          <p:cNvSpPr txBox="1"/>
          <p:nvPr/>
        </p:nvSpPr>
        <p:spPr>
          <a:xfrm>
            <a:off x="5360632" y="2893434"/>
            <a:ext cx="6467474" cy="769441"/>
          </a:xfrm>
          <a:prstGeom prst="rect">
            <a:avLst/>
          </a:prstGeom>
          <a:noFill/>
        </p:spPr>
        <p:txBody>
          <a:bodyPr wrap="square">
            <a:spAutoFit/>
          </a:bodyPr>
          <a:lstStyle/>
          <a:p>
            <a:r>
              <a:rPr lang="ar-EG" sz="4400" dirty="0">
                <a:latin typeface="GHAITHSANS Black" pitchFamily="50" charset="-78"/>
                <a:ea typeface="GHAITHSANS Black" pitchFamily="50" charset="-78"/>
                <a:cs typeface="GHAITHSANS Black" pitchFamily="50" charset="-78"/>
              </a:rPr>
              <a:t>شكـراً </a:t>
            </a:r>
            <a:endParaRPr lang="en-US" sz="4400" dirty="0"/>
          </a:p>
        </p:txBody>
      </p:sp>
    </p:spTree>
    <p:extLst>
      <p:ext uri="{BB962C8B-B14F-4D97-AF65-F5344CB8AC3E}">
        <p14:creationId xmlns:p14="http://schemas.microsoft.com/office/powerpoint/2010/main" val="898450649"/>
      </p:ext>
    </p:extLst>
  </p:cSld>
  <p:clrMapOvr>
    <a:masterClrMapping/>
  </p:clrMapOvr>
  <mc:AlternateContent xmlns:mc="http://schemas.openxmlformats.org/markup-compatibility/2006">
    <mc:Choice xmlns:p14="http://schemas.microsoft.com/office/powerpoint/2010/main" Requires="p14">
      <p:transition spd="slow" p14:dur="2000" advTm="56925"/>
    </mc:Choice>
    <mc:Fallback>
      <p:transition spd="slow" advTm="5692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6096000" y="451175"/>
            <a:ext cx="5165271" cy="1263649"/>
          </a:xfrm>
        </p:spPr>
        <p:txBody>
          <a:bodyPr/>
          <a:lstStyle/>
          <a:p>
            <a:r>
              <a:rPr lang="en-US" dirty="0">
                <a:solidFill>
                  <a:srgbClr val="00D401"/>
                </a:solidFill>
                <a:latin typeface="Tw Cen MT Condensed Extra Bold" panose="020B0803020202020204" pitchFamily="34" charset="0"/>
                <a:ea typeface="GHAITHSANS Black" pitchFamily="50" charset="-78"/>
                <a:cs typeface="GHAITHSANS Black" pitchFamily="50" charset="-78"/>
              </a:rPr>
              <a:t>CRM</a:t>
            </a:r>
            <a:r>
              <a:rPr lang="en-US" dirty="0">
                <a:latin typeface="Tw Cen MT Condensed Extra Bold" panose="020B0803020202020204" pitchFamily="34" charset="0"/>
                <a:ea typeface="GHAITHSANS Black" pitchFamily="50" charset="-78"/>
                <a:cs typeface="GHAITHSANS Black" pitchFamily="50" charset="-78"/>
              </a:rPr>
              <a:t> &amp; </a:t>
            </a:r>
            <a:r>
              <a:rPr lang="en-US" dirty="0">
                <a:solidFill>
                  <a:srgbClr val="00D401"/>
                </a:solidFill>
                <a:latin typeface="Tw Cen MT Condensed Extra Bold" panose="020B0803020202020204" pitchFamily="34" charset="0"/>
                <a:ea typeface="GHAITHSANS Black" pitchFamily="50" charset="-78"/>
                <a:cs typeface="GHAITHSANS Black" pitchFamily="50" charset="-78"/>
              </a:rPr>
              <a:t>CMS</a:t>
            </a:r>
            <a:r>
              <a:rPr lang="en-US" dirty="0">
                <a:latin typeface="Tw Cen MT Condensed Extra Bold" panose="020B0803020202020204" pitchFamily="34" charset="0"/>
                <a:ea typeface="GHAITHSANS Black" pitchFamily="50" charset="-78"/>
                <a:cs typeface="GHAITHSANS Black" pitchFamily="50" charset="-78"/>
              </a:rPr>
              <a:t> </a:t>
            </a:r>
            <a:r>
              <a:rPr lang="ar-EG" dirty="0">
                <a:solidFill>
                  <a:schemeClr val="tx1"/>
                </a:solidFill>
                <a:latin typeface="Tw Cen MT Condensed Extra Bold" panose="020B0803020202020204" pitchFamily="34" charset="0"/>
                <a:ea typeface="GHAITHSANS Black" pitchFamily="50" charset="-78"/>
                <a:cs typeface="GHAITHSANS Black" pitchFamily="50" charset="-78"/>
              </a:rPr>
              <a:t>الفـــرق بيـــن</a:t>
            </a:r>
            <a:r>
              <a:rPr lang="en-US" dirty="0">
                <a:solidFill>
                  <a:schemeClr val="tx1"/>
                </a:solidFill>
                <a:latin typeface="Tw Cen MT Condensed Extra Bold" panose="020B0803020202020204" pitchFamily="34" charset="0"/>
                <a:ea typeface="GHAITHSANS Black" pitchFamily="50" charset="-78"/>
                <a:cs typeface="GHAITHSANS Black" pitchFamily="50" charset="-78"/>
              </a:rPr>
              <a:t> </a:t>
            </a:r>
            <a:r>
              <a:rPr lang="en-US" dirty="0">
                <a:latin typeface="Tw Cen MT Condensed Extra Bold" panose="020B0803020202020204" pitchFamily="34" charset="0"/>
                <a:ea typeface="GHAITHSANS Black" pitchFamily="50" charset="-78"/>
                <a:cs typeface="GHAITHSANS Black" pitchFamily="50" charset="-78"/>
              </a:rPr>
              <a:t> </a:t>
            </a:r>
          </a:p>
        </p:txBody>
      </p:sp>
      <p:sp>
        <p:nvSpPr>
          <p:cNvPr id="3" name="Content Placeholder 2">
            <a:extLst>
              <a:ext uri="{FF2B5EF4-FFF2-40B4-BE49-F238E27FC236}">
                <a16:creationId xmlns:a16="http://schemas.microsoft.com/office/drawing/2014/main" id="{17CF762F-AEA3-F11B-EBCE-F921D816E3D3}"/>
              </a:ext>
            </a:extLst>
          </p:cNvPr>
          <p:cNvSpPr>
            <a:spLocks noGrp="1"/>
          </p:cNvSpPr>
          <p:nvPr>
            <p:ph idx="1"/>
          </p:nvPr>
        </p:nvSpPr>
        <p:spPr>
          <a:xfrm>
            <a:off x="800099" y="3889949"/>
            <a:ext cx="9930103" cy="2065177"/>
          </a:xfrm>
        </p:spPr>
        <p:txBody>
          <a:bodyPr>
            <a:noAutofit/>
          </a:bodyPr>
          <a:lstStyle/>
          <a:p>
            <a:pPr marL="0" indent="0" algn="r">
              <a:buNone/>
            </a:pPr>
            <a:r>
              <a:rPr lang="ar-EG" sz="3200" b="1" dirty="0">
                <a:latin typeface="Segoe UI Light" panose="020B0502040204020203" pitchFamily="34" charset="0"/>
                <a:cs typeface="Segoe UI Light" panose="020B0502040204020203" pitchFamily="34" charset="0"/>
              </a:rPr>
              <a:t> </a:t>
            </a:r>
            <a:r>
              <a:rPr lang="en-US" sz="3200" b="1" dirty="0">
                <a:solidFill>
                  <a:srgbClr val="00D401"/>
                </a:solidFill>
                <a:latin typeface="Segoe UI Light" panose="020B0502040204020203" pitchFamily="34" charset="0"/>
                <a:cs typeface="Segoe UI Light" panose="020B0502040204020203" pitchFamily="34" charset="0"/>
              </a:rPr>
              <a:t>CMS</a:t>
            </a:r>
            <a:r>
              <a:rPr lang="en-US" sz="3200" b="1" dirty="0">
                <a:latin typeface="Segoe UI Light" panose="020B0502040204020203" pitchFamily="34" charset="0"/>
                <a:cs typeface="Segoe UI Light" panose="020B0502040204020203" pitchFamily="34" charset="0"/>
              </a:rPr>
              <a:t> </a:t>
            </a:r>
            <a:r>
              <a:rPr lang="ar-EG" sz="2800" b="1" dirty="0">
                <a:latin typeface="Segoe UI Light" panose="020B0502040204020203" pitchFamily="34" charset="0"/>
                <a:cs typeface="Segoe UI Light" panose="020B0502040204020203" pitchFamily="34" charset="0"/>
              </a:rPr>
              <a:t>نظــام إدارة المحتــوي</a:t>
            </a:r>
            <a:r>
              <a:rPr lang="ar-EG" sz="2800" b="1" i="0" dirty="0">
                <a:solidFill>
                  <a:srgbClr val="D1D5DB"/>
                </a:solidFill>
                <a:effectLst/>
                <a:latin typeface="Söhne"/>
              </a:rPr>
              <a:t> </a:t>
            </a:r>
          </a:p>
          <a:p>
            <a:pPr marL="0" indent="0" algn="r">
              <a:buNone/>
            </a:pPr>
            <a:r>
              <a:rPr lang="ar-EG" sz="2000" dirty="0">
                <a:latin typeface="Segoe UI Light" panose="020B0502040204020203" pitchFamily="34" charset="0"/>
                <a:cs typeface="Segoe UI Light" panose="020B0502040204020203" pitchFamily="34" charset="0"/>
              </a:rPr>
              <a:t>بما في ذلك </a:t>
            </a:r>
            <a:r>
              <a:rPr lang="ar-EG" sz="2100" b="1" dirty="0">
                <a:solidFill>
                  <a:srgbClr val="00D401"/>
                </a:solidFill>
                <a:latin typeface="Segoe UI Light" panose="020B0502040204020203" pitchFamily="34" charset="0"/>
                <a:cs typeface="Segoe UI Light" panose="020B0502040204020203" pitchFamily="34" charset="0"/>
              </a:rPr>
              <a:t>ووردبريس</a:t>
            </a:r>
            <a:r>
              <a:rPr lang="ar-EG" sz="2000" dirty="0">
                <a:latin typeface="Segoe UI Light" panose="020B0502040204020203" pitchFamily="34" charset="0"/>
                <a:cs typeface="Segoe UI Light" panose="020B0502040204020203" pitchFamily="34" charset="0"/>
              </a:rPr>
              <a:t>، تمكّن الشركات من إنشاء، تحرير، ونشر المحتوى الرقمي. تُستخدم على نطاق واسع من قبل خلق المحتوى، والمطورين، والمسوقين، وتقدم بدائل مثل </a:t>
            </a:r>
            <a:r>
              <a:rPr lang="ar-EG" sz="2000" dirty="0">
                <a:solidFill>
                  <a:srgbClr val="00D401"/>
                </a:solidFill>
                <a:latin typeface="Segoe UI Light" panose="020B0502040204020203" pitchFamily="34" charset="0"/>
                <a:cs typeface="Segoe UI Light" panose="020B0502040204020203" pitchFamily="34" charset="0"/>
              </a:rPr>
              <a:t>جوملا</a:t>
            </a:r>
            <a:r>
              <a:rPr lang="ar-EG" sz="2000" dirty="0">
                <a:latin typeface="Segoe UI Light" panose="020B0502040204020203" pitchFamily="34" charset="0"/>
                <a:cs typeface="Segoe UI Light" panose="020B0502040204020203" pitchFamily="34" charset="0"/>
              </a:rPr>
              <a:t> </a:t>
            </a:r>
            <a:r>
              <a:rPr lang="ar-EG" sz="2000" dirty="0">
                <a:solidFill>
                  <a:srgbClr val="00D401"/>
                </a:solidFill>
                <a:latin typeface="Segoe UI Light" panose="020B0502040204020203" pitchFamily="34" charset="0"/>
                <a:cs typeface="Segoe UI Light" panose="020B0502040204020203" pitchFamily="34" charset="0"/>
              </a:rPr>
              <a:t>ودروبال</a:t>
            </a:r>
            <a:r>
              <a:rPr lang="ar-EG" sz="2000" dirty="0">
                <a:latin typeface="Segoe UI Light" panose="020B0502040204020203" pitchFamily="34" charset="0"/>
                <a:cs typeface="Segoe UI Light" panose="020B0502040204020203" pitchFamily="34" charset="0"/>
              </a:rPr>
              <a:t> أيضًا حلاً قويًا لإدارة المحتوى. يعزز التكامل مع أدوات التحليل أو التجارة الإلكترونية الكفاءة في إدارة وعرض المحتوى.</a:t>
            </a:r>
            <a:endParaRPr lang="en-US" b="0" i="0" dirty="0">
              <a:effectLst/>
              <a:latin typeface="Segoe UI Light" panose="020B0502040204020203" pitchFamily="34" charset="0"/>
              <a:cs typeface="Segoe UI Light" panose="020B0502040204020203" pitchFamily="34" charset="0"/>
            </a:endParaRPr>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15" name="Content Placeholder 2">
            <a:extLst>
              <a:ext uri="{FF2B5EF4-FFF2-40B4-BE49-F238E27FC236}">
                <a16:creationId xmlns:a16="http://schemas.microsoft.com/office/drawing/2014/main" id="{36059326-2BC3-B0D6-78ED-87FCF97A0A15}"/>
              </a:ext>
            </a:extLst>
          </p:cNvPr>
          <p:cNvSpPr txBox="1">
            <a:spLocks/>
          </p:cNvSpPr>
          <p:nvPr/>
        </p:nvSpPr>
        <p:spPr>
          <a:xfrm>
            <a:off x="363892" y="1342956"/>
            <a:ext cx="10366311" cy="2065177"/>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r">
              <a:buNone/>
            </a:pPr>
            <a:r>
              <a:rPr lang="en-US" sz="2800" b="1" dirty="0">
                <a:solidFill>
                  <a:srgbClr val="00D401"/>
                </a:solidFill>
                <a:latin typeface="Segoe UI Light" panose="020B0502040204020203" pitchFamily="34" charset="0"/>
                <a:cs typeface="Segoe UI Light" panose="020B0502040204020203" pitchFamily="34" charset="0"/>
              </a:rPr>
              <a:t>CRM</a:t>
            </a:r>
            <a:r>
              <a:rPr lang="en-US" sz="2800" b="1" dirty="0">
                <a:latin typeface="Segoe UI Light" panose="020B0502040204020203" pitchFamily="34" charset="0"/>
                <a:cs typeface="Segoe UI Light" panose="020B0502040204020203" pitchFamily="34" charset="0"/>
              </a:rPr>
              <a:t> </a:t>
            </a:r>
            <a:r>
              <a:rPr lang="ar-EG" sz="2800" b="1" dirty="0">
                <a:latin typeface="Segoe UI Light" panose="020B0502040204020203" pitchFamily="34" charset="0"/>
                <a:cs typeface="Segoe UI Light" panose="020B0502040204020203" pitchFamily="34" charset="0"/>
              </a:rPr>
              <a:t>نظم إدارة علاقات العملاء</a:t>
            </a:r>
          </a:p>
          <a:p>
            <a:pPr marL="0" indent="0" algn="r">
              <a:buNone/>
            </a:pPr>
            <a:r>
              <a:rPr lang="ar-EG" sz="2000" dirty="0">
                <a:latin typeface="Segoe UI Light" panose="020B0502040204020203" pitchFamily="34" charset="0"/>
                <a:cs typeface="Segoe UI Light" panose="020B0502040204020203" pitchFamily="34" charset="0"/>
              </a:rPr>
              <a:t>تمكّن الشركات من التعامل مع استفسارات العملاء، وتذاكر الدعم الفني، والتفاعلات عبر قنوات متنوعة، بما في ذلك البريد الإلكتروني، والدردشة، ووسائل التواصل الاجتماعي. وهي مشهورة بميزات نظام مكتب المساعدة الفعّال ونظام التذاكر. ومع ذلك، عند البحث عن إمكانيات واسعة في مجال إدارة علاقات العملاء، مثل إدارة العملاء المحتملين، وتوتيع البيع، والتحليلات التفصيلية، يختار الأعمال التوجه غالبًا نحو منصات إدارة علاقات العملاء المتخصصة مث</a:t>
            </a:r>
            <a:r>
              <a:rPr lang="ar-EG" dirty="0">
                <a:latin typeface="Segoe UI Light" panose="020B0502040204020203" pitchFamily="34" charset="0"/>
                <a:cs typeface="Segoe UI Light" panose="020B0502040204020203" pitchFamily="34" charset="0"/>
              </a:rPr>
              <a:t>ل </a:t>
            </a:r>
            <a:endParaRPr lang="ar-EG" sz="2000" dirty="0">
              <a:solidFill>
                <a:srgbClr val="00D401"/>
              </a:solidFill>
              <a:latin typeface="Segoe UI Light" panose="020B0502040204020203" pitchFamily="34" charset="0"/>
              <a:cs typeface="Segoe UI Light" panose="020B0502040204020203" pitchFamily="34" charset="0"/>
            </a:endParaRPr>
          </a:p>
          <a:p>
            <a:pPr marL="0" indent="0" algn="r">
              <a:buNone/>
            </a:pPr>
            <a:endParaRPr lang="ar-EG" sz="2000" dirty="0">
              <a:latin typeface="Segoe UI Light" panose="020B0502040204020203" pitchFamily="34" charset="0"/>
              <a:cs typeface="Segoe UI Light" panose="020B0502040204020203" pitchFamily="34" charset="0"/>
            </a:endParaRPr>
          </a:p>
        </p:txBody>
      </p:sp>
      <p:sp>
        <p:nvSpPr>
          <p:cNvPr id="6" name="TextBox 5">
            <a:extLst>
              <a:ext uri="{FF2B5EF4-FFF2-40B4-BE49-F238E27FC236}">
                <a16:creationId xmlns:a16="http://schemas.microsoft.com/office/drawing/2014/main" id="{F6C36F97-D900-468C-6D8F-C02D93E23A31}"/>
              </a:ext>
            </a:extLst>
          </p:cNvPr>
          <p:cNvSpPr txBox="1"/>
          <p:nvPr/>
        </p:nvSpPr>
        <p:spPr>
          <a:xfrm>
            <a:off x="2330904" y="3114814"/>
            <a:ext cx="6096000" cy="369332"/>
          </a:xfrm>
          <a:prstGeom prst="rect">
            <a:avLst/>
          </a:prstGeom>
          <a:noFill/>
        </p:spPr>
        <p:txBody>
          <a:bodyPr wrap="square">
            <a:spAutoFit/>
          </a:bodyPr>
          <a:lstStyle/>
          <a:p>
            <a:pPr marL="0" indent="0" algn="r">
              <a:buNone/>
            </a:pPr>
            <a:r>
              <a:rPr lang="en-US" sz="1800" dirty="0">
                <a:solidFill>
                  <a:srgbClr val="00D401"/>
                </a:solidFill>
                <a:latin typeface="Segoe UI Light" panose="020B0502040204020203" pitchFamily="34" charset="0"/>
                <a:cs typeface="Segoe UI Light" panose="020B0502040204020203" pitchFamily="34" charset="0"/>
              </a:rPr>
              <a:t>Salesforce</a:t>
            </a:r>
            <a:r>
              <a:rPr lang="en-US" sz="1800" dirty="0">
                <a:latin typeface="Segoe UI Light" panose="020B0502040204020203" pitchFamily="34" charset="0"/>
                <a:cs typeface="Segoe UI Light" panose="020B0502040204020203" pitchFamily="34" charset="0"/>
              </a:rPr>
              <a:t>, </a:t>
            </a:r>
            <a:r>
              <a:rPr lang="en-US" sz="1800" dirty="0">
                <a:solidFill>
                  <a:srgbClr val="00D401"/>
                </a:solidFill>
                <a:latin typeface="Segoe UI Light" panose="020B0502040204020203" pitchFamily="34" charset="0"/>
                <a:cs typeface="Segoe UI Light" panose="020B0502040204020203" pitchFamily="34" charset="0"/>
              </a:rPr>
              <a:t>HubSpot</a:t>
            </a:r>
            <a:r>
              <a:rPr lang="en-US" sz="1800" dirty="0">
                <a:latin typeface="Segoe UI Light" panose="020B0502040204020203" pitchFamily="34" charset="0"/>
                <a:cs typeface="Segoe UI Light" panose="020B0502040204020203" pitchFamily="34" charset="0"/>
              </a:rPr>
              <a:t> , </a:t>
            </a:r>
            <a:r>
              <a:rPr lang="en-US" sz="1800" dirty="0">
                <a:solidFill>
                  <a:srgbClr val="00D401"/>
                </a:solidFill>
                <a:latin typeface="Segoe UI Light" panose="020B0502040204020203" pitchFamily="34" charset="0"/>
                <a:cs typeface="Segoe UI Light" panose="020B0502040204020203" pitchFamily="34" charset="0"/>
              </a:rPr>
              <a:t>Zendesk</a:t>
            </a:r>
            <a:r>
              <a:rPr lang="en-US" sz="1800" dirty="0">
                <a:latin typeface="Segoe UI Light" panose="020B0502040204020203" pitchFamily="34" charset="0"/>
                <a:cs typeface="Segoe UI Light" panose="020B0502040204020203" pitchFamily="34" charset="0"/>
              </a:rPr>
              <a:t> , or </a:t>
            </a:r>
            <a:r>
              <a:rPr lang="en-US" sz="1800" dirty="0">
                <a:solidFill>
                  <a:srgbClr val="00D401"/>
                </a:solidFill>
                <a:latin typeface="Segoe UI Light" panose="020B0502040204020203" pitchFamily="34" charset="0"/>
                <a:cs typeface="Segoe UI Light" panose="020B0502040204020203" pitchFamily="34" charset="0"/>
              </a:rPr>
              <a:t>Zoho CRM</a:t>
            </a:r>
            <a:endParaRPr lang="en-US" dirty="0">
              <a:solidFill>
                <a:srgbClr val="00D40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873771086"/>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09A6C72-F366-B0D0-86C3-1E097D685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539073" y="1441222"/>
            <a:ext cx="1241536" cy="975798"/>
          </a:xfrm>
          <a:prstGeom prst="rect">
            <a:avLst/>
          </a:prstGeom>
        </p:spPr>
      </p:pic>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2171700" y="167268"/>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1807806" y="1380246"/>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egoe UI Light" panose="020B0502040204020203" pitchFamily="34" charset="0"/>
              <a:cs typeface="Segoe UI Light" panose="020B0502040204020203" pitchFamily="34" charset="0"/>
            </a:endParaRPr>
          </a:p>
        </p:txBody>
      </p:sp>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491067" y="1139829"/>
            <a:ext cx="8924925" cy="4933942"/>
          </a:xfrm>
        </p:spPr>
        <p:txBody>
          <a:bodyPr/>
          <a:lstStyle/>
          <a:p>
            <a:pPr algn="ctr">
              <a:lnSpc>
                <a:spcPct val="150000"/>
              </a:lnSpc>
            </a:pPr>
            <a:r>
              <a:rPr lang="ar-EG" sz="8800" dirty="0">
                <a:latin typeface="GHAITHSANS Black" pitchFamily="50" charset="-78"/>
                <a:ea typeface="GHAITHSANS Black" pitchFamily="50" charset="-78"/>
                <a:cs typeface="GHAITHSANS Black" pitchFamily="50" charset="-78"/>
              </a:rPr>
              <a:t>أيــــن يكثُـــــــر </a:t>
            </a:r>
            <a:r>
              <a:rPr lang="en-US" sz="8800" dirty="0">
                <a:latin typeface="GHAITHSANS Black" pitchFamily="50" charset="-78"/>
                <a:ea typeface="GHAITHSANS Black" pitchFamily="50" charset="-78"/>
                <a:cs typeface="GHAITHSANS Black" pitchFamily="50" charset="-78"/>
              </a:rPr>
              <a:t>   </a:t>
            </a:r>
            <a:r>
              <a:rPr lang="ar-EG" sz="8800" dirty="0">
                <a:latin typeface="GHAITHSANS Black" pitchFamily="50" charset="-78"/>
                <a:ea typeface="GHAITHSANS Black" pitchFamily="50" charset="-78"/>
                <a:cs typeface="GHAITHSANS Black" pitchFamily="50" charset="-78"/>
              </a:rPr>
              <a:t>اســـتخــدامـــه</a:t>
            </a:r>
            <a:endParaRPr lang="en-US" sz="8800" dirty="0">
              <a:latin typeface="GHAITHSANS Black" pitchFamily="50" charset="-78"/>
              <a:ea typeface="GHAITHSANS Black" pitchFamily="50" charset="-78"/>
              <a:cs typeface="GHAITHSANS Black" pitchFamily="50" charset="-78"/>
            </a:endParaRPr>
          </a:p>
        </p:txBody>
      </p:sp>
      <p:pic>
        <p:nvPicPr>
          <p:cNvPr id="7" name="Picture 6">
            <a:extLst>
              <a:ext uri="{FF2B5EF4-FFF2-40B4-BE49-F238E27FC236}">
                <a16:creationId xmlns:a16="http://schemas.microsoft.com/office/drawing/2014/main" id="{6A479C1F-4F1B-EFF2-C654-CDCC02E2F6A4}"/>
              </a:ext>
            </a:extLst>
          </p:cNvPr>
          <p:cNvPicPr>
            <a:picLocks noChangeAspect="1"/>
          </p:cNvPicPr>
          <p:nvPr/>
        </p:nvPicPr>
        <p:blipFill rotWithShape="1">
          <a:blip r:embed="rId3">
            <a:extLst>
              <a:ext uri="{28A0092B-C50C-407E-A947-70E740481C1C}">
                <a14:useLocalDpi xmlns:a14="http://schemas.microsoft.com/office/drawing/2010/main" val="0"/>
              </a:ext>
            </a:extLst>
          </a:blip>
          <a:srcRect l="52575"/>
          <a:stretch/>
        </p:blipFill>
        <p:spPr>
          <a:xfrm>
            <a:off x="7440083" y="1503204"/>
            <a:ext cx="4005715" cy="38515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722424890"/>
      </p:ext>
    </p:extLst>
  </p:cSld>
  <p:clrMapOvr>
    <a:masterClrMapping/>
  </p:clrMapOvr>
  <mc:AlternateContent xmlns:mc="http://schemas.openxmlformats.org/markup-compatibility/2006" xmlns:p14="http://schemas.microsoft.com/office/powerpoint/2010/main">
    <mc:Choice Requires="p14">
      <p:transition spd="slow" p14:dur="2000" advTm="56925"/>
    </mc:Choice>
    <mc:Fallback xmlns="">
      <p:transition spd="slow" advTm="5692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181947" y="65089"/>
            <a:ext cx="3539671" cy="1082800"/>
          </a:xfrm>
        </p:spPr>
        <p:txBody>
          <a:bodyPr/>
          <a:lstStyle/>
          <a:p>
            <a:r>
              <a:rPr lang="en-US" sz="7200" b="1" dirty="0">
                <a:latin typeface="Tw Cen MT Condensed Extra Bold" panose="020B0803020202020204" pitchFamily="34" charset="0"/>
                <a:ea typeface="GHAITHSANS Black" pitchFamily="50" charset="-78"/>
                <a:cs typeface="GHAITHSANS Black" pitchFamily="50" charset="-78"/>
              </a:rPr>
              <a:t>RECON</a:t>
            </a:r>
            <a:endParaRPr lang="en-US" sz="4800" b="1" dirty="0"/>
          </a:p>
        </p:txBody>
      </p:sp>
      <p:sp>
        <p:nvSpPr>
          <p:cNvPr id="3" name="Content Placeholder 2">
            <a:extLst>
              <a:ext uri="{FF2B5EF4-FFF2-40B4-BE49-F238E27FC236}">
                <a16:creationId xmlns:a16="http://schemas.microsoft.com/office/drawing/2014/main" id="{17CF762F-AEA3-F11B-EBCE-F921D816E3D3}"/>
              </a:ext>
            </a:extLst>
          </p:cNvPr>
          <p:cNvSpPr>
            <a:spLocks noGrp="1"/>
          </p:cNvSpPr>
          <p:nvPr>
            <p:ph idx="1"/>
          </p:nvPr>
        </p:nvSpPr>
        <p:spPr>
          <a:xfrm>
            <a:off x="2521015" y="759163"/>
            <a:ext cx="1701670" cy="401131"/>
          </a:xfrm>
        </p:spPr>
        <p:txBody>
          <a:bodyPr>
            <a:noAutofit/>
          </a:bodyPr>
          <a:lstStyle/>
          <a:p>
            <a:pPr marL="0" indent="0">
              <a:buNone/>
            </a:pPr>
            <a:r>
              <a:rPr lang="en-US" sz="1400" b="1" i="1" dirty="0">
                <a:solidFill>
                  <a:srgbClr val="00D401"/>
                </a:solidFill>
                <a:latin typeface="Söhne"/>
              </a:rPr>
              <a:t>*Very important*</a:t>
            </a:r>
            <a:endParaRPr lang="en-US" sz="1800" b="1" i="1" dirty="0">
              <a:latin typeface="Söhne"/>
            </a:endParaRPr>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21" name="TextBox 20">
            <a:extLst>
              <a:ext uri="{FF2B5EF4-FFF2-40B4-BE49-F238E27FC236}">
                <a16:creationId xmlns:a16="http://schemas.microsoft.com/office/drawing/2014/main" id="{35A3CCE0-D949-D9C5-D69B-624380319D65}"/>
              </a:ext>
            </a:extLst>
          </p:cNvPr>
          <p:cNvSpPr txBox="1"/>
          <p:nvPr/>
        </p:nvSpPr>
        <p:spPr>
          <a:xfrm>
            <a:off x="181947" y="2093599"/>
            <a:ext cx="6096000" cy="3323987"/>
          </a:xfrm>
          <a:prstGeom prst="rect">
            <a:avLst/>
          </a:prstGeom>
          <a:noFill/>
        </p:spPr>
        <p:txBody>
          <a:bodyPr wrap="square">
            <a:spAutoFit/>
          </a:bodyPr>
          <a:lstStyle/>
          <a:p>
            <a:r>
              <a:rPr lang="en-US" sz="3000" dirty="0"/>
              <a:t>Google Dorking</a:t>
            </a:r>
          </a:p>
          <a:p>
            <a:r>
              <a:rPr lang="en-US" sz="3000" dirty="0"/>
              <a:t>Subdomain Enumeration</a:t>
            </a:r>
          </a:p>
          <a:p>
            <a:r>
              <a:rPr lang="en-US" sz="3000" dirty="0"/>
              <a:t>HTTP Probing </a:t>
            </a:r>
          </a:p>
          <a:p>
            <a:r>
              <a:rPr lang="en-US" sz="3000" dirty="0"/>
              <a:t>DNS Enumeration</a:t>
            </a:r>
          </a:p>
          <a:p>
            <a:r>
              <a:rPr lang="en-US" sz="3000" dirty="0"/>
              <a:t>Shodan Searches</a:t>
            </a:r>
          </a:p>
          <a:p>
            <a:r>
              <a:rPr lang="en-US" sz="3000" dirty="0"/>
              <a:t>GitHub Reconnaissance</a:t>
            </a:r>
          </a:p>
          <a:p>
            <a:r>
              <a:rPr lang="en-US" sz="3000" dirty="0"/>
              <a:t>Automation Tools</a:t>
            </a:r>
          </a:p>
        </p:txBody>
      </p:sp>
      <p:pic>
        <p:nvPicPr>
          <p:cNvPr id="23" name="Picture 22" descr="A person wearing a hoodie and glasses sitting at a desk with a computer&#10;&#10;Description automatically generated">
            <a:extLst>
              <a:ext uri="{FF2B5EF4-FFF2-40B4-BE49-F238E27FC236}">
                <a16:creationId xmlns:a16="http://schemas.microsoft.com/office/drawing/2014/main" id="{DE1A2DED-4CC3-6C25-CD39-85FA336A2250}"/>
              </a:ext>
            </a:extLst>
          </p:cNvPr>
          <p:cNvPicPr>
            <a:picLocks noChangeAspect="1"/>
          </p:cNvPicPr>
          <p:nvPr/>
        </p:nvPicPr>
        <p:blipFill rotWithShape="1">
          <a:blip r:embed="rId2">
            <a:extLst>
              <a:ext uri="{28A0092B-C50C-407E-A947-70E740481C1C}">
                <a14:useLocalDpi xmlns:a14="http://schemas.microsoft.com/office/drawing/2010/main" val="0"/>
              </a:ext>
            </a:extLst>
          </a:blip>
          <a:srcRect r="8148"/>
          <a:stretch/>
        </p:blipFill>
        <p:spPr>
          <a:xfrm>
            <a:off x="5892800" y="0"/>
            <a:ext cx="6299200" cy="6858000"/>
          </a:xfrm>
          <a:prstGeom prst="rect">
            <a:avLst/>
          </a:prstGeom>
        </p:spPr>
      </p:pic>
      <p:sp>
        <p:nvSpPr>
          <p:cNvPr id="6" name="TextBox 5">
            <a:extLst>
              <a:ext uri="{FF2B5EF4-FFF2-40B4-BE49-F238E27FC236}">
                <a16:creationId xmlns:a16="http://schemas.microsoft.com/office/drawing/2014/main" id="{2FCDA4A7-1FB6-C637-39D8-D1B3881605E4}"/>
              </a:ext>
            </a:extLst>
          </p:cNvPr>
          <p:cNvSpPr txBox="1"/>
          <p:nvPr/>
        </p:nvSpPr>
        <p:spPr>
          <a:xfrm>
            <a:off x="254794" y="959729"/>
            <a:ext cx="6234112" cy="276999"/>
          </a:xfrm>
          <a:prstGeom prst="rect">
            <a:avLst/>
          </a:prstGeom>
          <a:noFill/>
        </p:spPr>
        <p:txBody>
          <a:bodyPr wrap="square">
            <a:spAutoFit/>
          </a:bodyPr>
          <a:lstStyle/>
          <a:p>
            <a:pPr marL="0" indent="0">
              <a:buNone/>
            </a:pPr>
            <a:r>
              <a:rPr lang="en-US" sz="1200" b="1" i="1" dirty="0">
                <a:solidFill>
                  <a:schemeClr val="tx2"/>
                </a:solidFill>
                <a:latin typeface="Söhne"/>
              </a:rPr>
              <a:t>To find the CRM instances…</a:t>
            </a:r>
            <a:endParaRPr lang="en-US" sz="1600" b="1" i="1" dirty="0">
              <a:solidFill>
                <a:schemeClr val="tx2"/>
              </a:solidFill>
              <a:latin typeface="Söhne"/>
            </a:endParaRPr>
          </a:p>
        </p:txBody>
      </p:sp>
    </p:spTree>
    <p:extLst>
      <p:ext uri="{BB962C8B-B14F-4D97-AF65-F5344CB8AC3E}">
        <p14:creationId xmlns:p14="http://schemas.microsoft.com/office/powerpoint/2010/main" val="245777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6890089" y="375664"/>
            <a:ext cx="9144000" cy="1263649"/>
          </a:xfrm>
        </p:spPr>
        <p:txBody>
          <a:bodyPr/>
          <a:lstStyle/>
          <a:p>
            <a:r>
              <a:rPr lang="en-US" sz="4000" b="1" i="0" kern="1200" dirty="0">
                <a:solidFill>
                  <a:schemeClr val="tx1"/>
                </a:solidFill>
                <a:effectLst/>
                <a:latin typeface="+mj-lt"/>
                <a:ea typeface="+mj-ea"/>
                <a:cs typeface="+mj-cs"/>
              </a:rPr>
              <a:t> Google Dorking</a:t>
            </a:r>
            <a:endParaRPr lang="en-US" sz="4000"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6655434" y="3483644"/>
            <a:ext cx="6222366" cy="2492990"/>
          </a:xfrm>
          <a:prstGeom prst="rect">
            <a:avLst/>
          </a:prstGeom>
          <a:noFill/>
        </p:spPr>
        <p:txBody>
          <a:bodyPr wrap="square">
            <a:spAutoFit/>
          </a:bodyPr>
          <a:lstStyle/>
          <a:p>
            <a:pPr defTabSz="914400" rtl="1">
              <a:lnSpc>
                <a:spcPct val="90000"/>
              </a:lnSpc>
              <a:spcAft>
                <a:spcPts val="600"/>
              </a:spcAft>
            </a:pPr>
            <a:r>
              <a:rPr lang="en-US" sz="2000" b="0" i="0" dirty="0">
                <a:effectLst/>
                <a:latin typeface="Segoe UI Light" panose="020B0502040204020203" pitchFamily="34" charset="0"/>
                <a:cs typeface="Segoe UI Light" panose="020B0502040204020203" pitchFamily="34" charset="0"/>
              </a:rPr>
              <a:t>site:*.domain.com</a:t>
            </a:r>
          </a:p>
          <a:p>
            <a:pPr defTabSz="914400" rtl="1">
              <a:lnSpc>
                <a:spcPct val="90000"/>
              </a:lnSpc>
              <a:spcAft>
                <a:spcPts val="600"/>
              </a:spcAft>
            </a:pPr>
            <a:r>
              <a:rPr lang="en-US" sz="2000" b="0" i="0" dirty="0">
                <a:effectLst/>
                <a:latin typeface="Segoe UI Light" panose="020B0502040204020203" pitchFamily="34" charset="0"/>
                <a:cs typeface="Segoe UI Light" panose="020B0502040204020203" pitchFamily="34" charset="0"/>
              </a:rPr>
              <a:t>inbody:salesforce</a:t>
            </a:r>
            <a:endParaRPr lang="ar-EG" sz="2000" b="0" i="0" dirty="0">
              <a:effectLst/>
              <a:latin typeface="Segoe UI Light" panose="020B0502040204020203" pitchFamily="34" charset="0"/>
              <a:cs typeface="Segoe UI Light" panose="020B0502040204020203" pitchFamily="34" charset="0"/>
            </a:endParaRPr>
          </a:p>
          <a:p>
            <a:pP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site:force.com</a:t>
            </a:r>
          </a:p>
          <a:p>
            <a:pP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inurl:/s/topic</a:t>
            </a:r>
          </a:p>
          <a:p>
            <a:pP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inurl:/s/login</a:t>
            </a:r>
          </a:p>
          <a:p>
            <a:pP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inurl:/s/article</a:t>
            </a:r>
          </a:p>
          <a:p>
            <a:pPr defTabSz="914400" rtl="1">
              <a:lnSpc>
                <a:spcPct val="90000"/>
              </a:lnSpc>
              <a:spcAft>
                <a:spcPts val="600"/>
              </a:spcAft>
            </a:pPr>
            <a:r>
              <a:rPr lang="en-US" sz="2000" dirty="0">
                <a:latin typeface="Segoe UI Light" panose="020B0502040204020203" pitchFamily="34" charset="0"/>
                <a:cs typeface="Segoe UI Light" panose="020B0502040204020203" pitchFamily="34" charset="0"/>
              </a:rPr>
              <a:t>inurl:/s/global-search</a:t>
            </a:r>
          </a:p>
        </p:txBody>
      </p:sp>
      <p:pic>
        <p:nvPicPr>
          <p:cNvPr id="11" name="Picture 10">
            <a:extLst>
              <a:ext uri="{FF2B5EF4-FFF2-40B4-BE49-F238E27FC236}">
                <a16:creationId xmlns:a16="http://schemas.microsoft.com/office/drawing/2014/main" id="{E08B0D62-837E-C1DF-783C-F7AE3CAE6BB4}"/>
              </a:ext>
            </a:extLst>
          </p:cNvPr>
          <p:cNvPicPr>
            <a:picLocks noChangeAspect="1"/>
          </p:cNvPicPr>
          <p:nvPr/>
        </p:nvPicPr>
        <p:blipFill>
          <a:blip r:embed="rId2"/>
          <a:stretch>
            <a:fillRect/>
          </a:stretch>
        </p:blipFill>
        <p:spPr>
          <a:xfrm>
            <a:off x="202760" y="3992071"/>
            <a:ext cx="5663108" cy="2480930"/>
          </a:xfrm>
          <a:prstGeom prst="rect">
            <a:avLst/>
          </a:prstGeom>
        </p:spPr>
      </p:pic>
      <p:pic>
        <p:nvPicPr>
          <p:cNvPr id="13" name="Picture 12">
            <a:extLst>
              <a:ext uri="{FF2B5EF4-FFF2-40B4-BE49-F238E27FC236}">
                <a16:creationId xmlns:a16="http://schemas.microsoft.com/office/drawing/2014/main" id="{AFB7F4EA-17C6-C776-EF67-5A921C7EFE57}"/>
              </a:ext>
            </a:extLst>
          </p:cNvPr>
          <p:cNvPicPr>
            <a:picLocks noChangeAspect="1"/>
          </p:cNvPicPr>
          <p:nvPr/>
        </p:nvPicPr>
        <p:blipFill>
          <a:blip r:embed="rId3"/>
          <a:stretch>
            <a:fillRect/>
          </a:stretch>
        </p:blipFill>
        <p:spPr>
          <a:xfrm>
            <a:off x="202760" y="1007489"/>
            <a:ext cx="4994900" cy="2889577"/>
          </a:xfrm>
          <a:prstGeom prst="rect">
            <a:avLst/>
          </a:prstGeom>
        </p:spPr>
      </p:pic>
      <p:sp>
        <p:nvSpPr>
          <p:cNvPr id="16" name="TextBox 15">
            <a:extLst>
              <a:ext uri="{FF2B5EF4-FFF2-40B4-BE49-F238E27FC236}">
                <a16:creationId xmlns:a16="http://schemas.microsoft.com/office/drawing/2014/main" id="{9ED3B4BC-B146-F945-08CD-A6753FBAFE9A}"/>
              </a:ext>
            </a:extLst>
          </p:cNvPr>
          <p:cNvSpPr txBox="1"/>
          <p:nvPr/>
        </p:nvSpPr>
        <p:spPr>
          <a:xfrm>
            <a:off x="4628161" y="1475188"/>
            <a:ext cx="6926580" cy="1320361"/>
          </a:xfrm>
          <a:prstGeom prst="rect">
            <a:avLst/>
          </a:prstGeom>
          <a:noFill/>
        </p:spPr>
        <p:txBody>
          <a:bodyPr wrap="square">
            <a:spAutoFit/>
          </a:bodyPr>
          <a:lstStyle/>
          <a:p>
            <a:pPr algn="r" defTabSz="914400" rtl="1">
              <a:lnSpc>
                <a:spcPct val="90000"/>
              </a:lnSpc>
              <a:spcAft>
                <a:spcPts val="600"/>
              </a:spcAft>
            </a:pPr>
            <a:r>
              <a:rPr lang="ar-EG" sz="1800" b="0" i="0" dirty="0">
                <a:effectLst/>
                <a:latin typeface="Segoe UI Light" panose="020B0502040204020203" pitchFamily="34" charset="0"/>
                <a:cs typeface="Segoe UI Light" panose="020B0502040204020203" pitchFamily="34" charset="0"/>
              </a:rPr>
              <a:t>استخــــدام "جوجل دوركينج" للبحث</a:t>
            </a:r>
          </a:p>
          <a:p>
            <a:pPr algn="r" defTabSz="914400" rtl="1">
              <a:lnSpc>
                <a:spcPct val="90000"/>
              </a:lnSpc>
              <a:spcAft>
                <a:spcPts val="600"/>
              </a:spcAft>
            </a:pPr>
            <a:r>
              <a:rPr lang="ar-EG" sz="1800" b="0" i="0" dirty="0">
                <a:effectLst/>
                <a:latin typeface="Segoe UI Light" panose="020B0502040204020203" pitchFamily="34" charset="0"/>
                <a:cs typeface="Segoe UI Light" panose="020B0502040204020203" pitchFamily="34" charset="0"/>
              </a:rPr>
              <a:t> عن الـ </a:t>
            </a:r>
            <a:r>
              <a:rPr lang="en-US" sz="1800" b="0" i="0" dirty="0">
                <a:effectLst/>
                <a:latin typeface="Segoe UI Light" panose="020B0502040204020203" pitchFamily="34" charset="0"/>
                <a:cs typeface="Segoe UI Light" panose="020B0502040204020203" pitchFamily="34" charset="0"/>
              </a:rPr>
              <a:t>Subdomains</a:t>
            </a:r>
            <a:r>
              <a:rPr lang="ar-EG" sz="1800" b="0" i="0" dirty="0">
                <a:effectLst/>
                <a:latin typeface="Segoe UI Light" panose="020B0502040204020203" pitchFamily="34" charset="0"/>
                <a:cs typeface="Segoe UI Light" panose="020B0502040204020203" pitchFamily="34" charset="0"/>
              </a:rPr>
              <a:t> الـمتاحة </a:t>
            </a:r>
            <a:r>
              <a:rPr lang="ar-EG" sz="1800" dirty="0">
                <a:latin typeface="Segoe UI Light" panose="020B0502040204020203" pitchFamily="34" charset="0"/>
                <a:cs typeface="Segoe UI Light" panose="020B0502040204020203" pitchFamily="34" charset="0"/>
              </a:rPr>
              <a:t>للجميـع</a:t>
            </a:r>
            <a:endParaRPr lang="en-US" sz="1800" b="0" i="0" dirty="0">
              <a:effectLst/>
              <a:latin typeface="Segoe UI Light" panose="020B0502040204020203" pitchFamily="34" charset="0"/>
              <a:cs typeface="Segoe UI Light" panose="020B0502040204020203" pitchFamily="34" charset="0"/>
            </a:endParaRPr>
          </a:p>
          <a:p>
            <a:pPr algn="r" defTabSz="914400" rtl="1">
              <a:lnSpc>
                <a:spcPct val="90000"/>
              </a:lnSpc>
              <a:spcAft>
                <a:spcPts val="600"/>
              </a:spcAft>
            </a:pPr>
            <a:r>
              <a:rPr lang="ar-EG" sz="1800" b="0" i="0" dirty="0">
                <a:effectLst/>
                <a:latin typeface="Segoe UI Light" panose="020B0502040204020203" pitchFamily="34" charset="0"/>
                <a:cs typeface="Segoe UI Light" panose="020B0502040204020203" pitchFamily="34" charset="0"/>
              </a:rPr>
              <a:t>والتي تستخدم</a:t>
            </a:r>
            <a:r>
              <a:rPr lang="en-US" sz="1800" b="0" i="0" dirty="0">
                <a:effectLst/>
                <a:latin typeface="Segoe UI Light" panose="020B0502040204020203" pitchFamily="34" charset="0"/>
                <a:cs typeface="Segoe UI Light" panose="020B0502040204020203" pitchFamily="34" charset="0"/>
              </a:rPr>
              <a:t> </a:t>
            </a:r>
            <a:r>
              <a:rPr lang="ar-EG" sz="1800" b="0" i="0" dirty="0">
                <a:effectLst/>
                <a:latin typeface="Segoe UI Light" panose="020B0502040204020203" pitchFamily="34" charset="0"/>
                <a:cs typeface="Segoe UI Light" panose="020B0502040204020203" pitchFamily="34" charset="0"/>
              </a:rPr>
              <a:t>نظام الـ </a:t>
            </a:r>
            <a:r>
              <a:rPr lang="en-US" sz="1800" b="0" i="0" dirty="0">
                <a:effectLst/>
                <a:latin typeface="Segoe UI Light" panose="020B0502040204020203" pitchFamily="34" charset="0"/>
                <a:cs typeface="Segoe UI Light" panose="020B0502040204020203" pitchFamily="34" charset="0"/>
              </a:rPr>
              <a:t>CRM </a:t>
            </a:r>
          </a:p>
          <a:p>
            <a:pPr algn="r" defTabSz="914400" rtl="1">
              <a:lnSpc>
                <a:spcPct val="90000"/>
              </a:lnSpc>
              <a:spcAft>
                <a:spcPts val="600"/>
              </a:spcAft>
            </a:pPr>
            <a:r>
              <a:rPr lang="ar-EG" sz="1800" b="0" i="0" dirty="0">
                <a:effectLst/>
                <a:latin typeface="Segoe UI Light" panose="020B0502040204020203" pitchFamily="34" charset="0"/>
                <a:cs typeface="Segoe UI Light" panose="020B0502040204020203" pitchFamily="34" charset="0"/>
              </a:rPr>
              <a:t>سنستخ</a:t>
            </a:r>
            <a:r>
              <a:rPr lang="ar-EG" sz="1800" dirty="0">
                <a:latin typeface="Segoe UI Light" panose="020B0502040204020203" pitchFamily="34" charset="0"/>
                <a:cs typeface="Segoe UI Light" panose="020B0502040204020203" pitchFamily="34" charset="0"/>
              </a:rPr>
              <a:t>ـــ</a:t>
            </a:r>
            <a:r>
              <a:rPr lang="ar-EG" sz="1800" b="0" i="0" dirty="0">
                <a:effectLst/>
                <a:latin typeface="Segoe UI Light" panose="020B0502040204020203" pitchFamily="34" charset="0"/>
                <a:cs typeface="Segoe UI Light" panose="020B0502040204020203" pitchFamily="34" charset="0"/>
              </a:rPr>
              <a:t>دم </a:t>
            </a:r>
            <a:r>
              <a:rPr lang="en-US" sz="1800" b="0" i="0" dirty="0">
                <a:effectLst/>
                <a:latin typeface="Segoe UI Light" panose="020B0502040204020203" pitchFamily="34" charset="0"/>
                <a:cs typeface="Segoe UI Light" panose="020B0502040204020203" pitchFamily="34" charset="0"/>
              </a:rPr>
              <a:t>queries </a:t>
            </a:r>
            <a:r>
              <a:rPr lang="ar-EG" sz="1800" dirty="0">
                <a:latin typeface="Segoe UI Light" panose="020B0502040204020203" pitchFamily="34" charset="0"/>
                <a:cs typeface="Segoe UI Light" panose="020B0502040204020203" pitchFamily="34" charset="0"/>
              </a:rPr>
              <a:t> مثــــل : </a:t>
            </a:r>
            <a:endParaRPr lang="ar-EG" sz="1800" b="0" i="0" dirty="0">
              <a:effectLst/>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517995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4324443" y="-78291"/>
            <a:ext cx="6793802" cy="1784349"/>
          </a:xfrm>
        </p:spPr>
        <p:txBody>
          <a:bodyPr/>
          <a:lstStyle/>
          <a:p>
            <a:pPr lvl="0" algn="r"/>
            <a:r>
              <a:rPr lang="en-US" sz="4000" b="1" i="0" dirty="0"/>
              <a:t>Subdomains </a:t>
            </a:r>
            <a:br>
              <a:rPr lang="en-US" sz="4000" b="1" i="0" dirty="0"/>
            </a:br>
            <a:r>
              <a:rPr lang="en-US" sz="4000" b="1" i="0" dirty="0"/>
              <a:t>Enumeration</a:t>
            </a:r>
            <a:endParaRPr lang="en-US" sz="4000"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5826423" y="2769816"/>
            <a:ext cx="5845964" cy="707886"/>
          </a:xfrm>
          <a:prstGeom prst="rect">
            <a:avLst/>
          </a:prstGeom>
          <a:noFill/>
        </p:spPr>
        <p:txBody>
          <a:bodyPr wrap="square">
            <a:spAutoFit/>
          </a:bodyPr>
          <a:lstStyle/>
          <a:p>
            <a:pPr lvl="1" algn="r" rtl="1"/>
            <a:r>
              <a:rPr lang="ar-EG" sz="2000" b="0" i="0" dirty="0">
                <a:solidFill>
                  <a:srgbClr val="D1D5DB"/>
                </a:solidFill>
                <a:effectLst/>
                <a:latin typeface="Segoe UI Light" panose="020B0502040204020203" pitchFamily="34" charset="0"/>
                <a:cs typeface="Segoe UI Light" panose="020B0502040204020203" pitchFamily="34" charset="0"/>
              </a:rPr>
              <a:t>استخدم أدوات ايجاد الـ</a:t>
            </a:r>
            <a:r>
              <a:rPr lang="en-US" sz="2000" dirty="0">
                <a:solidFill>
                  <a:srgbClr val="D1D5DB"/>
                </a:solidFill>
                <a:latin typeface="Segoe UI Light" panose="020B0502040204020203" pitchFamily="34" charset="0"/>
                <a:cs typeface="Segoe UI Light" panose="020B0502040204020203" pitchFamily="34" charset="0"/>
              </a:rPr>
              <a:t>Subdomains</a:t>
            </a:r>
            <a:r>
              <a:rPr lang="ar-EG" sz="2000" b="0" i="0" dirty="0">
                <a:solidFill>
                  <a:srgbClr val="D1D5DB"/>
                </a:solidFill>
                <a:effectLst/>
                <a:latin typeface="Segoe UI Light" panose="020B0502040204020203" pitchFamily="34" charset="0"/>
                <a:cs typeface="Segoe UI Light" panose="020B0502040204020203" pitchFamily="34" charset="0"/>
              </a:rPr>
              <a:t> </a:t>
            </a:r>
            <a:r>
              <a:rPr lang="ar-EG" sz="2000" dirty="0">
                <a:solidFill>
                  <a:srgbClr val="D1D5DB"/>
                </a:solidFill>
                <a:latin typeface="Segoe UI Light" panose="020B0502040204020203" pitchFamily="34" charset="0"/>
                <a:cs typeface="Segoe UI Light" panose="020B0502040204020203" pitchFamily="34" charset="0"/>
              </a:rPr>
              <a:t>التي قد يتواجد فيها </a:t>
            </a:r>
          </a:p>
          <a:p>
            <a:pPr lvl="1" algn="r" rtl="1"/>
            <a:r>
              <a:rPr lang="ar-EG" sz="2000" dirty="0">
                <a:solidFill>
                  <a:srgbClr val="D1D5DB"/>
                </a:solidFill>
                <a:latin typeface="Segoe UI Light" panose="020B0502040204020203" pitchFamily="34" charset="0"/>
                <a:cs typeface="Segoe UI Light" panose="020B0502040204020203" pitchFamily="34" charset="0"/>
              </a:rPr>
              <a:t>بعض ال </a:t>
            </a:r>
            <a:r>
              <a:rPr lang="en-US" sz="2000" dirty="0">
                <a:solidFill>
                  <a:srgbClr val="D1D5DB"/>
                </a:solidFill>
                <a:latin typeface="Segoe UI Light" panose="020B0502040204020203" pitchFamily="34" charset="0"/>
                <a:cs typeface="Segoe UI Light" panose="020B0502040204020203" pitchFamily="34" charset="0"/>
              </a:rPr>
              <a:t>Subdomains </a:t>
            </a:r>
            <a:r>
              <a:rPr lang="ar-EG" sz="2000" dirty="0">
                <a:solidFill>
                  <a:srgbClr val="D1D5DB"/>
                </a:solidFill>
                <a:latin typeface="Segoe UI Light" panose="020B0502040204020203" pitchFamily="34" charset="0"/>
                <a:cs typeface="Segoe UI Light" panose="020B0502040204020203" pitchFamily="34" charset="0"/>
              </a:rPr>
              <a:t> التي تستعمل نظــام الــ </a:t>
            </a:r>
            <a:r>
              <a:rPr lang="en-US" sz="2000" dirty="0">
                <a:solidFill>
                  <a:srgbClr val="D1D5DB"/>
                </a:solidFill>
                <a:latin typeface="Segoe UI Light" panose="020B0502040204020203" pitchFamily="34" charset="0"/>
                <a:cs typeface="Segoe UI Light" panose="020B0502040204020203" pitchFamily="34" charset="0"/>
              </a:rPr>
              <a:t>CRM </a:t>
            </a:r>
            <a:endParaRPr lang="ar-EG" sz="2000" dirty="0">
              <a:solidFill>
                <a:srgbClr val="D1D5DB"/>
              </a:solidFill>
              <a:latin typeface="Segoe UI Light" panose="020B0502040204020203" pitchFamily="34" charset="0"/>
              <a:cs typeface="Segoe UI Light" panose="020B0502040204020203" pitchFamily="34" charset="0"/>
            </a:endParaRPr>
          </a:p>
        </p:txBody>
      </p:sp>
      <p:pic>
        <p:nvPicPr>
          <p:cNvPr id="9" name="Picture 8">
            <a:extLst>
              <a:ext uri="{FF2B5EF4-FFF2-40B4-BE49-F238E27FC236}">
                <a16:creationId xmlns:a16="http://schemas.microsoft.com/office/drawing/2014/main" id="{9CA47829-7D2A-B87F-E46B-988951C736CC}"/>
              </a:ext>
            </a:extLst>
          </p:cNvPr>
          <p:cNvPicPr>
            <a:picLocks noChangeAspect="1"/>
          </p:cNvPicPr>
          <p:nvPr/>
        </p:nvPicPr>
        <p:blipFill rotWithShape="1">
          <a:blip r:embed="rId2"/>
          <a:srcRect l="-31" t="3" r="44453" b="-1"/>
          <a:stretch/>
        </p:blipFill>
        <p:spPr>
          <a:xfrm>
            <a:off x="0" y="0"/>
            <a:ext cx="5390994" cy="6858000"/>
          </a:xfrm>
          <a:prstGeom prst="rect">
            <a:avLst/>
          </a:prstGeom>
          <a:ln>
            <a:noFill/>
          </a:ln>
          <a:effectLst>
            <a:outerShdw blurRad="190500" algn="tl" rotWithShape="0">
              <a:srgbClr val="000000">
                <a:alpha val="70000"/>
              </a:srgbClr>
            </a:outerShdw>
          </a:effectLst>
        </p:spPr>
      </p:pic>
      <p:sp>
        <p:nvSpPr>
          <p:cNvPr id="17" name="TextBox 16">
            <a:extLst>
              <a:ext uri="{FF2B5EF4-FFF2-40B4-BE49-F238E27FC236}">
                <a16:creationId xmlns:a16="http://schemas.microsoft.com/office/drawing/2014/main" id="{40428F2E-62E4-6FD5-9A4D-803C5E8CC66A}"/>
              </a:ext>
            </a:extLst>
          </p:cNvPr>
          <p:cNvSpPr txBox="1"/>
          <p:nvPr/>
        </p:nvSpPr>
        <p:spPr>
          <a:xfrm>
            <a:off x="2560709" y="130174"/>
            <a:ext cx="6096000" cy="369332"/>
          </a:xfrm>
          <a:prstGeom prst="rect">
            <a:avLst/>
          </a:prstGeom>
          <a:noFill/>
        </p:spPr>
        <p:txBody>
          <a:bodyPr wrap="square">
            <a:spAutoFit/>
          </a:bodyPr>
          <a:lstStyle/>
          <a:p>
            <a:pPr marL="0" indent="0">
              <a:buNone/>
            </a:pPr>
            <a:r>
              <a:rPr lang="en-US" sz="1800" b="1" i="1" dirty="0">
                <a:solidFill>
                  <a:srgbClr val="00D401"/>
                </a:solidFill>
                <a:latin typeface="Söhne"/>
              </a:rPr>
              <a:t>*I like this script*</a:t>
            </a:r>
            <a:endParaRPr lang="en-US" sz="2400" b="1" i="1" dirty="0">
              <a:latin typeface="Söhne"/>
            </a:endParaRPr>
          </a:p>
        </p:txBody>
      </p:sp>
      <p:sp>
        <p:nvSpPr>
          <p:cNvPr id="7" name="TextBox 6">
            <a:extLst>
              <a:ext uri="{FF2B5EF4-FFF2-40B4-BE49-F238E27FC236}">
                <a16:creationId xmlns:a16="http://schemas.microsoft.com/office/drawing/2014/main" id="{46DA2C14-BF17-0EF5-EA48-C73DBE62B507}"/>
              </a:ext>
            </a:extLst>
          </p:cNvPr>
          <p:cNvSpPr txBox="1"/>
          <p:nvPr/>
        </p:nvSpPr>
        <p:spPr>
          <a:xfrm>
            <a:off x="5826423" y="3677249"/>
            <a:ext cx="5845964" cy="1015663"/>
          </a:xfrm>
          <a:prstGeom prst="rect">
            <a:avLst/>
          </a:prstGeom>
          <a:noFill/>
        </p:spPr>
        <p:txBody>
          <a:bodyPr wrap="square">
            <a:spAutoFit/>
          </a:bodyPr>
          <a:lstStyle/>
          <a:p>
            <a:pPr lvl="1" algn="r" rtl="1"/>
            <a:r>
              <a:rPr lang="ar-EG" sz="2000" b="0" i="0" dirty="0">
                <a:solidFill>
                  <a:srgbClr val="D1D5DB"/>
                </a:solidFill>
                <a:effectLst/>
                <a:latin typeface="Segoe UI Light" panose="020B0502040204020203" pitchFamily="34" charset="0"/>
                <a:cs typeface="Segoe UI Light" panose="020B0502040204020203" pitchFamily="34" charset="0"/>
              </a:rPr>
              <a:t>يوجــد كثير من الادوات التي يمكنك ان تستعملها، ولكن </a:t>
            </a:r>
          </a:p>
          <a:p>
            <a:pPr lvl="1" algn="r" rtl="1"/>
            <a:r>
              <a:rPr lang="ar-EG" sz="2000" dirty="0">
                <a:solidFill>
                  <a:srgbClr val="D1D5DB"/>
                </a:solidFill>
                <a:latin typeface="Segoe UI Light" panose="020B0502040204020203" pitchFamily="34" charset="0"/>
                <a:cs typeface="Segoe UI Light" panose="020B0502040204020203" pitchFamily="34" charset="0"/>
              </a:rPr>
              <a:t>يمكنك ان تستعمل هذا الـ </a:t>
            </a:r>
            <a:r>
              <a:rPr lang="en-US" sz="2000" dirty="0">
                <a:solidFill>
                  <a:srgbClr val="D1D5DB"/>
                </a:solidFill>
                <a:latin typeface="Segoe UI Light" panose="020B0502040204020203" pitchFamily="34" charset="0"/>
                <a:cs typeface="Segoe UI Light" panose="020B0502040204020203" pitchFamily="34" charset="0"/>
              </a:rPr>
              <a:t>Script </a:t>
            </a:r>
            <a:r>
              <a:rPr lang="ar-EG" sz="2000" dirty="0">
                <a:solidFill>
                  <a:srgbClr val="D1D5DB"/>
                </a:solidFill>
                <a:latin typeface="Segoe UI Light" panose="020B0502040204020203" pitchFamily="34" charset="0"/>
                <a:cs typeface="Segoe UI Light" panose="020B0502040204020203" pitchFamily="34" charset="0"/>
              </a:rPr>
              <a:t> سيسهل عليك العمليـــه</a:t>
            </a:r>
          </a:p>
        </p:txBody>
      </p:sp>
    </p:spTree>
    <p:extLst>
      <p:ext uri="{BB962C8B-B14F-4D97-AF65-F5344CB8AC3E}">
        <p14:creationId xmlns:p14="http://schemas.microsoft.com/office/powerpoint/2010/main" val="1430794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7725777" y="373290"/>
            <a:ext cx="9144000" cy="1263649"/>
          </a:xfrm>
        </p:spPr>
        <p:txBody>
          <a:bodyPr/>
          <a:lstStyle/>
          <a:p>
            <a:pPr lvl="0"/>
            <a:r>
              <a:rPr lang="en-US" b="1" dirty="0"/>
              <a:t>HTTP Probing</a:t>
            </a:r>
            <a:endParaRPr lang="en-US"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10" name="TextBox 9">
            <a:extLst>
              <a:ext uri="{FF2B5EF4-FFF2-40B4-BE49-F238E27FC236}">
                <a16:creationId xmlns:a16="http://schemas.microsoft.com/office/drawing/2014/main" id="{FC9BAD83-6D71-1B0B-96A6-8BC0B3E72AAE}"/>
              </a:ext>
            </a:extLst>
          </p:cNvPr>
          <p:cNvSpPr txBox="1"/>
          <p:nvPr/>
        </p:nvSpPr>
        <p:spPr>
          <a:xfrm>
            <a:off x="3177481" y="2449806"/>
            <a:ext cx="7807760" cy="400110"/>
          </a:xfrm>
          <a:prstGeom prst="rect">
            <a:avLst/>
          </a:prstGeom>
          <a:noFill/>
        </p:spPr>
        <p:txBody>
          <a:bodyPr wrap="square">
            <a:spAutoFit/>
          </a:bodyPr>
          <a:lstStyle/>
          <a:p>
            <a:pPr lvl="1" algn="l"/>
            <a:r>
              <a:rPr lang="en-US" sz="2000" dirty="0">
                <a:latin typeface="Segoe UI Light" panose="020B0502040204020203" pitchFamily="34" charset="0"/>
                <a:cs typeface="Segoe UI Light" panose="020B0502040204020203" pitchFamily="34" charset="0"/>
              </a:rPr>
              <a:t>cat all-subdomains.txt | httpx -d -sc -fr -title -ms salesforce</a:t>
            </a:r>
          </a:p>
        </p:txBody>
      </p:sp>
      <p:sp>
        <p:nvSpPr>
          <p:cNvPr id="14" name="TextBox 13">
            <a:extLst>
              <a:ext uri="{FF2B5EF4-FFF2-40B4-BE49-F238E27FC236}">
                <a16:creationId xmlns:a16="http://schemas.microsoft.com/office/drawing/2014/main" id="{7EEFE7B3-87F7-7EFB-B555-A4592AEA9BF1}"/>
              </a:ext>
            </a:extLst>
          </p:cNvPr>
          <p:cNvSpPr txBox="1"/>
          <p:nvPr/>
        </p:nvSpPr>
        <p:spPr>
          <a:xfrm>
            <a:off x="2931319" y="1508227"/>
            <a:ext cx="8434386" cy="646331"/>
          </a:xfrm>
          <a:prstGeom prst="rect">
            <a:avLst/>
          </a:prstGeom>
          <a:noFill/>
        </p:spPr>
        <p:txBody>
          <a:bodyPr wrap="square">
            <a:spAutoFit/>
          </a:bodyPr>
          <a:lstStyle/>
          <a:p>
            <a:pPr lvl="1" algn="r" rtl="1"/>
            <a:r>
              <a:rPr lang="ar-EG" sz="1800" b="0" i="0" dirty="0">
                <a:solidFill>
                  <a:srgbClr val="D1D5DB"/>
                </a:solidFill>
                <a:effectLst/>
                <a:latin typeface="Segoe UI Light" panose="020B0502040204020203" pitchFamily="34" charset="0"/>
                <a:cs typeface="Segoe UI Light" panose="020B0502040204020203" pitchFamily="34" charset="0"/>
              </a:rPr>
              <a:t>نستخدم أداة </a:t>
            </a:r>
            <a:r>
              <a:rPr lang="en-US" sz="1800" b="0" i="0" dirty="0">
                <a:solidFill>
                  <a:srgbClr val="D1D5DB"/>
                </a:solidFill>
                <a:effectLst/>
                <a:latin typeface="Segoe UI Light" panose="020B0502040204020203" pitchFamily="34" charset="0"/>
                <a:cs typeface="Segoe UI Light" panose="020B0502040204020203" pitchFamily="34" charset="0"/>
              </a:rPr>
              <a:t>httpx </a:t>
            </a:r>
            <a:r>
              <a:rPr lang="ar-EG" sz="1800" b="0" i="0" dirty="0">
                <a:solidFill>
                  <a:srgbClr val="D1D5DB"/>
                </a:solidFill>
                <a:effectLst/>
                <a:latin typeface="Segoe UI Light" panose="020B0502040204020203" pitchFamily="34" charset="0"/>
                <a:cs typeface="Segoe UI Light" panose="020B0502040204020203" pitchFamily="34" charset="0"/>
              </a:rPr>
              <a:t> حتى نري</a:t>
            </a:r>
            <a:r>
              <a:rPr lang="ar-EG" dirty="0">
                <a:solidFill>
                  <a:srgbClr val="D1D5DB"/>
                </a:solidFill>
                <a:latin typeface="Segoe UI Light" panose="020B0502040204020203" pitchFamily="34" charset="0"/>
                <a:cs typeface="Segoe UI Light" panose="020B0502040204020203" pitchFamily="34" charset="0"/>
              </a:rPr>
              <a:t> أي من هذه </a:t>
            </a:r>
            <a:r>
              <a:rPr lang="en-US" dirty="0">
                <a:solidFill>
                  <a:srgbClr val="D1D5DB"/>
                </a:solidFill>
                <a:latin typeface="Segoe UI Light" panose="020B0502040204020203" pitchFamily="34" charset="0"/>
                <a:cs typeface="Segoe UI Light" panose="020B0502040204020203" pitchFamily="34" charset="0"/>
              </a:rPr>
              <a:t>subdomains </a:t>
            </a:r>
            <a:r>
              <a:rPr lang="ar-EG" dirty="0">
                <a:solidFill>
                  <a:srgbClr val="D1D5DB"/>
                </a:solidFill>
                <a:latin typeface="Segoe UI Light" panose="020B0502040204020203" pitchFamily="34" charset="0"/>
                <a:cs typeface="Segoe UI Light" panose="020B0502040204020203" pitchFamily="34" charset="0"/>
              </a:rPr>
              <a:t> يعمل على بورتات الويب المشهوره  </a:t>
            </a:r>
            <a:r>
              <a:rPr lang="en-US" dirty="0">
                <a:solidFill>
                  <a:srgbClr val="D1D5DB"/>
                </a:solidFill>
                <a:latin typeface="Segoe UI Light" panose="020B0502040204020203" pitchFamily="34" charset="0"/>
                <a:cs typeface="Segoe UI Light" panose="020B0502040204020203" pitchFamily="34" charset="0"/>
              </a:rPr>
              <a:t>80,443 </a:t>
            </a:r>
            <a:r>
              <a:rPr lang="ar-EG" dirty="0">
                <a:solidFill>
                  <a:srgbClr val="D1D5DB"/>
                </a:solidFill>
                <a:latin typeface="Segoe UI Light" panose="020B0502040204020203" pitchFamily="34" charset="0"/>
                <a:cs typeface="Segoe UI Light" panose="020B0502040204020203" pitchFamily="34" charset="0"/>
              </a:rPr>
              <a:t> وايضـاً يرجع كلمـة</a:t>
            </a:r>
            <a:r>
              <a:rPr lang="en-US" dirty="0">
                <a:solidFill>
                  <a:srgbClr val="D1D5DB"/>
                </a:solidFill>
                <a:latin typeface="Segoe UI Light" panose="020B0502040204020203" pitchFamily="34" charset="0"/>
                <a:cs typeface="Segoe UI Light" panose="020B0502040204020203" pitchFamily="34" charset="0"/>
              </a:rPr>
              <a:t>salesforce </a:t>
            </a:r>
            <a:r>
              <a:rPr lang="ar-EG" dirty="0">
                <a:solidFill>
                  <a:srgbClr val="D1D5DB"/>
                </a:solidFill>
                <a:latin typeface="Segoe UI Light" panose="020B0502040204020203" pitchFamily="34" charset="0"/>
                <a:cs typeface="Segoe UI Light" panose="020B0502040204020203" pitchFamily="34" charset="0"/>
              </a:rPr>
              <a:t> في الـــ</a:t>
            </a:r>
            <a:r>
              <a:rPr lang="en-US" dirty="0">
                <a:solidFill>
                  <a:srgbClr val="D1D5DB"/>
                </a:solidFill>
                <a:latin typeface="Segoe UI Light" panose="020B0502040204020203" pitchFamily="34" charset="0"/>
                <a:cs typeface="Segoe UI Light" panose="020B0502040204020203" pitchFamily="34" charset="0"/>
              </a:rPr>
              <a:t>response  </a:t>
            </a:r>
            <a:r>
              <a:rPr lang="ar-EG" dirty="0">
                <a:solidFill>
                  <a:srgbClr val="D1D5DB"/>
                </a:solidFill>
                <a:latin typeface="Segoe UI Light" panose="020B0502040204020203" pitchFamily="34" charset="0"/>
                <a:cs typeface="Segoe UI Light" panose="020B0502040204020203" pitchFamily="34" charset="0"/>
              </a:rPr>
              <a:t> </a:t>
            </a:r>
            <a:endParaRPr lang="ar-EG" sz="1800" dirty="0">
              <a:solidFill>
                <a:srgbClr val="D1D5DB"/>
              </a:solidFill>
              <a:latin typeface="Segoe UI Light" panose="020B0502040204020203" pitchFamily="34" charset="0"/>
              <a:cs typeface="Segoe UI Light" panose="020B0502040204020203" pitchFamily="34" charset="0"/>
            </a:endParaRPr>
          </a:p>
        </p:txBody>
      </p:sp>
      <p:pic>
        <p:nvPicPr>
          <p:cNvPr id="16" name="Picture 15" descr="A black screen with colorful text&#10;&#10;Description automatically generated">
            <a:extLst>
              <a:ext uri="{FF2B5EF4-FFF2-40B4-BE49-F238E27FC236}">
                <a16:creationId xmlns:a16="http://schemas.microsoft.com/office/drawing/2014/main" id="{A4D32168-9FC7-B1E6-F59A-6BF928C49D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190" y="3700619"/>
            <a:ext cx="9847619" cy="2504762"/>
          </a:xfrm>
          <a:prstGeom prst="rect">
            <a:avLst/>
          </a:prstGeom>
        </p:spPr>
      </p:pic>
    </p:spTree>
    <p:extLst>
      <p:ext uri="{BB962C8B-B14F-4D97-AF65-F5344CB8AC3E}">
        <p14:creationId xmlns:p14="http://schemas.microsoft.com/office/powerpoint/2010/main" val="817130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6F6D-4886-5264-1662-40F33AB37B08}"/>
              </a:ext>
            </a:extLst>
          </p:cNvPr>
          <p:cNvSpPr>
            <a:spLocks noGrp="1"/>
          </p:cNvSpPr>
          <p:nvPr>
            <p:ph type="title"/>
          </p:nvPr>
        </p:nvSpPr>
        <p:spPr>
          <a:xfrm>
            <a:off x="8747367" y="446531"/>
            <a:ext cx="9144000" cy="1263649"/>
          </a:xfrm>
        </p:spPr>
        <p:txBody>
          <a:bodyPr/>
          <a:lstStyle/>
          <a:p>
            <a:r>
              <a:rPr lang="en-US" b="1" dirty="0">
                <a:solidFill>
                  <a:schemeClr val="tx1"/>
                </a:solidFill>
              </a:rPr>
              <a:t>CNAMEs</a:t>
            </a:r>
            <a:endParaRPr lang="en-US" dirty="0"/>
          </a:p>
        </p:txBody>
      </p:sp>
      <p:sp>
        <p:nvSpPr>
          <p:cNvPr id="5" name="Rectangle 2">
            <a:extLst>
              <a:ext uri="{FF2B5EF4-FFF2-40B4-BE49-F238E27FC236}">
                <a16:creationId xmlns:a16="http://schemas.microsoft.com/office/drawing/2014/main" id="{57FEFD92-9A24-CC8A-7B68-1632942AD546}"/>
              </a:ext>
            </a:extLst>
          </p:cNvPr>
          <p:cNvSpPr>
            <a:spLocks noChangeArrowheads="1"/>
          </p:cNvSpPr>
          <p:nvPr/>
        </p:nvSpPr>
        <p:spPr bwMode="auto">
          <a:xfrm>
            <a:off x="0" y="0"/>
            <a:ext cx="337185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2">
            <a:extLst>
              <a:ext uri="{FF2B5EF4-FFF2-40B4-BE49-F238E27FC236}">
                <a16:creationId xmlns:a16="http://schemas.microsoft.com/office/drawing/2014/main" id="{76848A77-0F8C-B9D9-930C-B078839C3543}"/>
              </a:ext>
            </a:extLst>
          </p:cNvPr>
          <p:cNvSpPr txBox="1">
            <a:spLocks/>
          </p:cNvSpPr>
          <p:nvPr/>
        </p:nvSpPr>
        <p:spPr>
          <a:xfrm>
            <a:off x="363894" y="1212978"/>
            <a:ext cx="10621347" cy="2065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00D401"/>
              </a:solidFill>
              <a:latin typeface="Söhne"/>
            </a:endParaRPr>
          </a:p>
        </p:txBody>
      </p:sp>
      <p:sp>
        <p:nvSpPr>
          <p:cNvPr id="9" name="TextBox 8">
            <a:extLst>
              <a:ext uri="{FF2B5EF4-FFF2-40B4-BE49-F238E27FC236}">
                <a16:creationId xmlns:a16="http://schemas.microsoft.com/office/drawing/2014/main" id="{FD9F8666-0CA7-AD35-4F04-74C53EBF9FE1}"/>
              </a:ext>
            </a:extLst>
          </p:cNvPr>
          <p:cNvSpPr txBox="1"/>
          <p:nvPr/>
        </p:nvSpPr>
        <p:spPr>
          <a:xfrm>
            <a:off x="708660" y="2643756"/>
            <a:ext cx="9018368" cy="1754326"/>
          </a:xfrm>
          <a:prstGeom prst="rect">
            <a:avLst/>
          </a:prstGeom>
          <a:noFill/>
        </p:spPr>
        <p:txBody>
          <a:bodyPr wrap="square">
            <a:spAutoFit/>
          </a:bodyPr>
          <a:lstStyle/>
          <a:p>
            <a:endParaRPr lang="en-US" dirty="0"/>
          </a:p>
          <a:p>
            <a:r>
              <a:rPr lang="en-US" dirty="0"/>
              <a:t>*.force.com</a:t>
            </a:r>
          </a:p>
          <a:p>
            <a:endParaRPr lang="en-US" dirty="0"/>
          </a:p>
          <a:p>
            <a:r>
              <a:rPr lang="en-US" dirty="0"/>
              <a:t>*.secure.force.com</a:t>
            </a:r>
          </a:p>
          <a:p>
            <a:endParaRPr lang="en-US" dirty="0"/>
          </a:p>
          <a:p>
            <a:r>
              <a:rPr lang="en-US" dirty="0"/>
              <a:t>*.live.siteforce.com</a:t>
            </a:r>
          </a:p>
        </p:txBody>
      </p:sp>
    </p:spTree>
    <p:extLst>
      <p:ext uri="{BB962C8B-B14F-4D97-AF65-F5344CB8AC3E}">
        <p14:creationId xmlns:p14="http://schemas.microsoft.com/office/powerpoint/2010/main" val="35805679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3450</TotalTime>
  <Words>1400</Words>
  <Application>Microsoft Office PowerPoint</Application>
  <PresentationFormat>Widescreen</PresentationFormat>
  <Paragraphs>190</Paragraphs>
  <Slides>28</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28</vt:i4>
      </vt:variant>
    </vt:vector>
  </HeadingPairs>
  <TitlesOfParts>
    <vt:vector size="42" baseType="lpstr">
      <vt:lpstr>Microsoft JhengHei</vt:lpstr>
      <vt:lpstr>Aptos</vt:lpstr>
      <vt:lpstr>Arial</vt:lpstr>
      <vt:lpstr>brandon-grotesque</vt:lpstr>
      <vt:lpstr>Calibri</vt:lpstr>
      <vt:lpstr>Century Gothic</vt:lpstr>
      <vt:lpstr>GHAITHSANS Black</vt:lpstr>
      <vt:lpstr>IBM Plex Sans Arabic</vt:lpstr>
      <vt:lpstr>Segoe UI</vt:lpstr>
      <vt:lpstr>Segoe UI Light</vt:lpstr>
      <vt:lpstr>Söhne</vt:lpstr>
      <vt:lpstr>Tw Cen MT Condensed Extra Bold</vt:lpstr>
      <vt:lpstr>Wingdings 3</vt:lpstr>
      <vt:lpstr>Ion</vt:lpstr>
      <vt:lpstr>اصطيـــاد ثغرات في</vt:lpstr>
      <vt:lpstr>ما هـو</vt:lpstr>
      <vt:lpstr>CRM &amp; CMS الفـــرق بيـــن  </vt:lpstr>
      <vt:lpstr>أيــــن يكثُـــــــر    اســـتخــدامـــه</vt:lpstr>
      <vt:lpstr>RECON</vt:lpstr>
      <vt:lpstr> Google Dorking</vt:lpstr>
      <vt:lpstr>Subdomains  Enumeration</vt:lpstr>
      <vt:lpstr>HTTP Probing</vt:lpstr>
      <vt:lpstr>CNAMEs</vt:lpstr>
      <vt:lpstr>DNS Enumeration</vt:lpstr>
      <vt:lpstr>Nuclei Recon</vt:lpstr>
      <vt:lpstr> GitHub Recon  </vt:lpstr>
      <vt:lpstr> Shodan Recon  </vt:lpstr>
      <vt:lpstr>لقيـت  INSTANCE</vt:lpstr>
      <vt:lpstr>PowerPoint Presentation</vt:lpstr>
      <vt:lpstr>بعض المصطلحات المهمـه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اصطيـــاد ثغرات في</dc:title>
  <dc:creator>30205201400851</dc:creator>
  <cp:lastModifiedBy>30205201400851</cp:lastModifiedBy>
  <cp:revision>7</cp:revision>
  <dcterms:created xsi:type="dcterms:W3CDTF">2024-01-14T15:55:57Z</dcterms:created>
  <dcterms:modified xsi:type="dcterms:W3CDTF">2024-01-21T22:38:23Z</dcterms:modified>
</cp:coreProperties>
</file>

<file path=docProps/thumbnail.jpeg>
</file>